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notesSlides/notesSlide5.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22" r:id="rId3"/>
    <p:sldId id="260" r:id="rId4"/>
    <p:sldId id="296" r:id="rId5"/>
    <p:sldId id="305" r:id="rId6"/>
    <p:sldId id="306" r:id="rId7"/>
    <p:sldId id="307" r:id="rId8"/>
    <p:sldId id="292" r:id="rId9"/>
    <p:sldId id="298" r:id="rId10"/>
    <p:sldId id="299" r:id="rId11"/>
    <p:sldId id="300" r:id="rId12"/>
    <p:sldId id="313" r:id="rId13"/>
    <p:sldId id="314" r:id="rId14"/>
    <p:sldId id="316" r:id="rId15"/>
    <p:sldId id="317" r:id="rId16"/>
    <p:sldId id="318" r:id="rId17"/>
    <p:sldId id="319" r:id="rId18"/>
    <p:sldId id="303" r:id="rId19"/>
    <p:sldId id="302" r:id="rId20"/>
    <p:sldId id="304" r:id="rId21"/>
    <p:sldId id="280" r:id="rId22"/>
    <p:sldId id="320" r:id="rId23"/>
    <p:sldId id="321" r:id="rId24"/>
    <p:sldId id="290" r:id="rId25"/>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預設章節" id="{9A11E54C-F771-4363-B7F6-1C5B8F22C3EE}">
          <p14:sldIdLst>
            <p14:sldId id="256"/>
            <p14:sldId id="322"/>
            <p14:sldId id="260"/>
            <p14:sldId id="296"/>
            <p14:sldId id="305"/>
            <p14:sldId id="306"/>
            <p14:sldId id="307"/>
            <p14:sldId id="292"/>
            <p14:sldId id="298"/>
            <p14:sldId id="299"/>
            <p14:sldId id="300"/>
            <p14:sldId id="313"/>
            <p14:sldId id="314"/>
            <p14:sldId id="316"/>
            <p14:sldId id="317"/>
            <p14:sldId id="318"/>
            <p14:sldId id="319"/>
            <p14:sldId id="303"/>
            <p14:sldId id="302"/>
            <p14:sldId id="304"/>
            <p14:sldId id="280"/>
            <p14:sldId id="320"/>
            <p14:sldId id="321"/>
            <p14:sldId id="29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4F81BD"/>
    <a:srgbClr val="0000FF"/>
    <a:srgbClr val="FFFFCC"/>
    <a:srgbClr val="CCFFFF"/>
    <a:srgbClr val="00FFCC"/>
    <a:srgbClr val="FF330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250" autoAdjust="0"/>
    <p:restoredTop sz="94660"/>
  </p:normalViewPr>
  <p:slideViewPr>
    <p:cSldViewPr>
      <p:cViewPr>
        <p:scale>
          <a:sx n="80" d="100"/>
          <a:sy n="80" d="100"/>
        </p:scale>
        <p:origin x="-594" y="-7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ata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3.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A5C63-15B7-4F86-B2B6-6A2F2B5FB069}" type="doc">
      <dgm:prSet loTypeId="urn:microsoft.com/office/officeart/2005/8/layout/matrix1" loCatId="matrix" qsTypeId="urn:microsoft.com/office/officeart/2005/8/quickstyle/3d2" qsCatId="3D" csTypeId="urn:microsoft.com/office/officeart/2005/8/colors/colorful5" csCatId="colorful" phldr="1"/>
      <dgm:spPr/>
      <dgm:t>
        <a:bodyPr/>
        <a:lstStyle/>
        <a:p>
          <a:endParaRPr lang="zh-TW" altLang="en-US"/>
        </a:p>
      </dgm:t>
    </dgm:pt>
    <dgm:pt modelId="{BE121C82-5C24-49B6-B423-9893945847D9}">
      <dgm:prSet phldrT="[文字]"/>
      <dgm:spPr/>
      <dgm:t>
        <a:bodyPr/>
        <a:lstStyle/>
        <a:p>
          <a:r>
            <a:rPr lang="en-US" altLang="zh-TW" b="1" dirty="0" smtClean="0">
              <a:solidFill>
                <a:srgbClr val="FF0000"/>
              </a:solidFill>
              <a:latin typeface="MS Gothic" pitchFamily="49" charset="-128"/>
              <a:ea typeface="MS Gothic" pitchFamily="49" charset="-128"/>
            </a:rPr>
            <a:t>SWOT</a:t>
          </a:r>
          <a:endParaRPr lang="zh-TW" altLang="en-US" b="1" dirty="0">
            <a:solidFill>
              <a:srgbClr val="FF0000"/>
            </a:solidFill>
            <a:latin typeface="MS Gothic" pitchFamily="49" charset="-128"/>
            <a:ea typeface="MS Gothic" pitchFamily="49" charset="-128"/>
          </a:endParaRPr>
        </a:p>
      </dgm:t>
    </dgm:pt>
    <dgm:pt modelId="{B3B15276-BE22-4CCF-AFB5-E4390D64216C}" type="parTrans" cxnId="{F9654323-706C-442D-9867-3F3E453F2BAF}">
      <dgm:prSet/>
      <dgm:spPr/>
      <dgm:t>
        <a:bodyPr/>
        <a:lstStyle/>
        <a:p>
          <a:endParaRPr lang="zh-TW" altLang="en-US"/>
        </a:p>
      </dgm:t>
    </dgm:pt>
    <dgm:pt modelId="{EE83F5E3-C2AE-4D12-8C18-4A1284953337}" type="sibTrans" cxnId="{F9654323-706C-442D-9867-3F3E453F2BAF}">
      <dgm:prSet/>
      <dgm:spPr/>
      <dgm:t>
        <a:bodyPr/>
        <a:lstStyle/>
        <a:p>
          <a:endParaRPr lang="zh-TW" altLang="en-US"/>
        </a:p>
      </dgm:t>
    </dgm:pt>
    <dgm:pt modelId="{D3600129-DEAE-4D0B-9214-FF9B56069E21}">
      <dgm:prSet phldrT="[文字]"/>
      <dgm:spPr/>
      <dgm:t>
        <a:bodyPr/>
        <a:lstStyle/>
        <a:p>
          <a:endParaRPr lang="en-US" altLang="zh-TW" dirty="0" smtClean="0"/>
        </a:p>
        <a:p>
          <a:endParaRPr lang="en-US" altLang="zh-TW" dirty="0" smtClean="0"/>
        </a:p>
      </dgm:t>
    </dgm:pt>
    <dgm:pt modelId="{C57518B9-DAFF-4D87-9D8F-965DFEED4F00}" type="parTrans" cxnId="{34BD5C80-7653-4CA8-8FD8-67D4E3ACECA9}">
      <dgm:prSet/>
      <dgm:spPr/>
      <dgm:t>
        <a:bodyPr/>
        <a:lstStyle/>
        <a:p>
          <a:endParaRPr lang="zh-TW" altLang="en-US"/>
        </a:p>
      </dgm:t>
    </dgm:pt>
    <dgm:pt modelId="{9260BAD7-2133-480C-B2BD-FFBB6C0EEE16}" type="sibTrans" cxnId="{34BD5C80-7653-4CA8-8FD8-67D4E3ACECA9}">
      <dgm:prSet/>
      <dgm:spPr/>
      <dgm:t>
        <a:bodyPr/>
        <a:lstStyle/>
        <a:p>
          <a:endParaRPr lang="zh-TW" altLang="en-US"/>
        </a:p>
      </dgm:t>
    </dgm:pt>
    <dgm:pt modelId="{99D6AB30-F475-4681-B9C3-C0AC16023804}">
      <dgm:prSet phldrT="[文字]"/>
      <dgm:spPr/>
      <dgm:t>
        <a:bodyPr/>
        <a:lstStyle/>
        <a:p>
          <a:endParaRPr lang="zh-TW" altLang="en-US" dirty="0"/>
        </a:p>
      </dgm:t>
    </dgm:pt>
    <dgm:pt modelId="{3CA9B6CC-772A-4278-A383-A4A670C1DDC3}" type="parTrans" cxnId="{D9CD966E-70AE-4FD8-9069-05A9A435C8B7}">
      <dgm:prSet/>
      <dgm:spPr/>
      <dgm:t>
        <a:bodyPr/>
        <a:lstStyle/>
        <a:p>
          <a:endParaRPr lang="zh-TW" altLang="en-US"/>
        </a:p>
      </dgm:t>
    </dgm:pt>
    <dgm:pt modelId="{79358ABA-94B9-4796-A6F9-F308F3A8813F}" type="sibTrans" cxnId="{D9CD966E-70AE-4FD8-9069-05A9A435C8B7}">
      <dgm:prSet/>
      <dgm:spPr/>
      <dgm:t>
        <a:bodyPr/>
        <a:lstStyle/>
        <a:p>
          <a:endParaRPr lang="zh-TW" altLang="en-US"/>
        </a:p>
      </dgm:t>
    </dgm:pt>
    <dgm:pt modelId="{5C8D4213-8B79-46E0-8D23-CF9A5C61FD0F}">
      <dgm:prSet/>
      <dgm:spPr/>
      <dgm:t>
        <a:bodyPr/>
        <a:lstStyle/>
        <a:p>
          <a:endParaRPr lang="zh-TW" altLang="en-US" dirty="0"/>
        </a:p>
      </dgm:t>
    </dgm:pt>
    <dgm:pt modelId="{0715718E-C2F8-411F-B1BC-66E8C89A3431}" type="parTrans" cxnId="{93FFC606-38AA-40BD-94A4-25DD7B59A1A4}">
      <dgm:prSet/>
      <dgm:spPr/>
      <dgm:t>
        <a:bodyPr/>
        <a:lstStyle/>
        <a:p>
          <a:endParaRPr lang="zh-TW" altLang="en-US"/>
        </a:p>
      </dgm:t>
    </dgm:pt>
    <dgm:pt modelId="{B8FCACD0-0F7E-43F4-A77E-1CDE3DFA0FA2}" type="sibTrans" cxnId="{93FFC606-38AA-40BD-94A4-25DD7B59A1A4}">
      <dgm:prSet/>
      <dgm:spPr/>
      <dgm:t>
        <a:bodyPr/>
        <a:lstStyle/>
        <a:p>
          <a:endParaRPr lang="zh-TW" altLang="en-US"/>
        </a:p>
      </dgm:t>
    </dgm:pt>
    <dgm:pt modelId="{22579DE5-95B5-49F7-AC48-647FBF5AC8C4}">
      <dgm:prSet/>
      <dgm:spPr/>
      <dgm:t>
        <a:bodyPr/>
        <a:lstStyle/>
        <a:p>
          <a:endParaRPr lang="zh-TW" altLang="en-US" dirty="0"/>
        </a:p>
      </dgm:t>
    </dgm:pt>
    <dgm:pt modelId="{961E4F95-9D27-423A-A373-45EB931B661B}" type="parTrans" cxnId="{9336A716-33D0-4FAF-AFBF-A1CD4E8B9ADE}">
      <dgm:prSet/>
      <dgm:spPr/>
      <dgm:t>
        <a:bodyPr/>
        <a:lstStyle/>
        <a:p>
          <a:endParaRPr lang="zh-TW" altLang="en-US"/>
        </a:p>
      </dgm:t>
    </dgm:pt>
    <dgm:pt modelId="{CCB515AD-258C-4CF9-8F80-DB8303B5ADB5}" type="sibTrans" cxnId="{9336A716-33D0-4FAF-AFBF-A1CD4E8B9ADE}">
      <dgm:prSet/>
      <dgm:spPr/>
      <dgm:t>
        <a:bodyPr/>
        <a:lstStyle/>
        <a:p>
          <a:endParaRPr lang="zh-TW" altLang="en-US"/>
        </a:p>
      </dgm:t>
    </dgm:pt>
    <dgm:pt modelId="{DF1C9E73-B4DD-4B3C-A83A-936E6D17D833}">
      <dgm:prSet/>
      <dgm:spPr/>
      <dgm:t>
        <a:bodyPr/>
        <a:lstStyle/>
        <a:p>
          <a:endParaRPr lang="zh-TW" altLang="en-US" dirty="0"/>
        </a:p>
      </dgm:t>
    </dgm:pt>
    <dgm:pt modelId="{50C69A54-61BF-4A80-B621-E3CCB960FB70}" type="parTrans" cxnId="{B84B6D1A-DB8C-4F7E-A290-C2EBEA64E832}">
      <dgm:prSet/>
      <dgm:spPr/>
      <dgm:t>
        <a:bodyPr/>
        <a:lstStyle/>
        <a:p>
          <a:endParaRPr lang="zh-TW" altLang="en-US"/>
        </a:p>
      </dgm:t>
    </dgm:pt>
    <dgm:pt modelId="{C8442AD8-DF3A-4773-B4BC-716DF43DE6A9}" type="sibTrans" cxnId="{B84B6D1A-DB8C-4F7E-A290-C2EBEA64E832}">
      <dgm:prSet/>
      <dgm:spPr/>
      <dgm:t>
        <a:bodyPr/>
        <a:lstStyle/>
        <a:p>
          <a:endParaRPr lang="zh-TW" altLang="en-US"/>
        </a:p>
      </dgm:t>
    </dgm:pt>
    <dgm:pt modelId="{A695C15C-F46E-4EB3-9541-72595F0DBB10}">
      <dgm:prSet/>
      <dgm:spPr/>
      <dgm:t>
        <a:bodyPr/>
        <a:lstStyle/>
        <a:p>
          <a:endParaRPr lang="zh-TW" altLang="en-US" dirty="0"/>
        </a:p>
      </dgm:t>
    </dgm:pt>
    <dgm:pt modelId="{9144270D-E8A8-4621-AB98-9F66EEC7D27C}" type="parTrans" cxnId="{939773B9-FB9C-4DB7-949A-8AE6CDF4E2DE}">
      <dgm:prSet/>
      <dgm:spPr/>
      <dgm:t>
        <a:bodyPr/>
        <a:lstStyle/>
        <a:p>
          <a:endParaRPr lang="zh-TW" altLang="en-US"/>
        </a:p>
      </dgm:t>
    </dgm:pt>
    <dgm:pt modelId="{1E0958EA-E553-414A-B3D5-8A19986FD9E8}" type="sibTrans" cxnId="{939773B9-FB9C-4DB7-949A-8AE6CDF4E2DE}">
      <dgm:prSet/>
      <dgm:spPr/>
      <dgm:t>
        <a:bodyPr/>
        <a:lstStyle/>
        <a:p>
          <a:endParaRPr lang="zh-TW" altLang="en-US"/>
        </a:p>
      </dgm:t>
    </dgm:pt>
    <dgm:pt modelId="{AAFE903D-5C38-463E-A390-24CADB79C432}">
      <dgm:prSet/>
      <dgm:spPr/>
      <dgm:t>
        <a:bodyPr/>
        <a:lstStyle/>
        <a:p>
          <a:endParaRPr lang="zh-TW" altLang="en-US" dirty="0"/>
        </a:p>
      </dgm:t>
    </dgm:pt>
    <dgm:pt modelId="{5A0EBA42-E088-438E-852D-7812FCA32E7B}" type="parTrans" cxnId="{3165EDED-CB94-4658-A200-F56C4B08B558}">
      <dgm:prSet/>
      <dgm:spPr/>
      <dgm:t>
        <a:bodyPr/>
        <a:lstStyle/>
        <a:p>
          <a:endParaRPr lang="zh-TW" altLang="en-US"/>
        </a:p>
      </dgm:t>
    </dgm:pt>
    <dgm:pt modelId="{552BFF3D-3BDC-4BD3-86EC-FF61BE08B10F}" type="sibTrans" cxnId="{3165EDED-CB94-4658-A200-F56C4B08B558}">
      <dgm:prSet/>
      <dgm:spPr/>
      <dgm:t>
        <a:bodyPr/>
        <a:lstStyle/>
        <a:p>
          <a:endParaRPr lang="zh-TW" altLang="en-US"/>
        </a:p>
      </dgm:t>
    </dgm:pt>
    <dgm:pt modelId="{3772151B-6F7B-45C2-8D20-A509D607CC2F}">
      <dgm:prSet/>
      <dgm:spPr/>
      <dgm:t>
        <a:bodyPr/>
        <a:lstStyle/>
        <a:p>
          <a:endParaRPr lang="zh-TW" altLang="en-US" dirty="0"/>
        </a:p>
      </dgm:t>
    </dgm:pt>
    <dgm:pt modelId="{1CD50110-1595-42A4-87CE-0244623FD7FD}" type="parTrans" cxnId="{94A5BEE8-55C2-492C-8904-84E7082500F2}">
      <dgm:prSet/>
      <dgm:spPr/>
      <dgm:t>
        <a:bodyPr/>
        <a:lstStyle/>
        <a:p>
          <a:endParaRPr lang="zh-TW" altLang="en-US"/>
        </a:p>
      </dgm:t>
    </dgm:pt>
    <dgm:pt modelId="{37A960DE-977F-4BFD-BB38-AF7F95948F31}" type="sibTrans" cxnId="{94A5BEE8-55C2-492C-8904-84E7082500F2}">
      <dgm:prSet/>
      <dgm:spPr/>
      <dgm:t>
        <a:bodyPr/>
        <a:lstStyle/>
        <a:p>
          <a:endParaRPr lang="zh-TW" altLang="en-US"/>
        </a:p>
      </dgm:t>
    </dgm:pt>
    <dgm:pt modelId="{3E9188CF-2F7A-47C1-A350-EA715EF91C20}" type="pres">
      <dgm:prSet presAssocID="{029A5C63-15B7-4F86-B2B6-6A2F2B5FB069}" presName="diagram" presStyleCnt="0">
        <dgm:presLayoutVars>
          <dgm:chMax val="1"/>
          <dgm:dir/>
          <dgm:animLvl val="ctr"/>
          <dgm:resizeHandles val="exact"/>
        </dgm:presLayoutVars>
      </dgm:prSet>
      <dgm:spPr/>
      <dgm:t>
        <a:bodyPr/>
        <a:lstStyle/>
        <a:p>
          <a:endParaRPr lang="zh-TW" altLang="en-US"/>
        </a:p>
      </dgm:t>
    </dgm:pt>
    <dgm:pt modelId="{4AB0BD42-00F3-40D5-A75D-FC8AE377E982}" type="pres">
      <dgm:prSet presAssocID="{029A5C63-15B7-4F86-B2B6-6A2F2B5FB069}" presName="matrix" presStyleCnt="0"/>
      <dgm:spPr/>
      <dgm:t>
        <a:bodyPr/>
        <a:lstStyle/>
        <a:p>
          <a:endParaRPr lang="zh-TW" altLang="en-US"/>
        </a:p>
      </dgm:t>
    </dgm:pt>
    <dgm:pt modelId="{5542AF66-B71C-4BD8-BEA7-25C9FD05F2FE}" type="pres">
      <dgm:prSet presAssocID="{029A5C63-15B7-4F86-B2B6-6A2F2B5FB069}" presName="tile1" presStyleLbl="node1" presStyleIdx="0" presStyleCnt="4"/>
      <dgm:spPr/>
      <dgm:t>
        <a:bodyPr/>
        <a:lstStyle/>
        <a:p>
          <a:endParaRPr lang="zh-TW" altLang="en-US"/>
        </a:p>
      </dgm:t>
    </dgm:pt>
    <dgm:pt modelId="{4A29901C-8FFE-4842-BE5C-AC5F66CF23D7}" type="pres">
      <dgm:prSet presAssocID="{029A5C63-15B7-4F86-B2B6-6A2F2B5FB069}" presName="tile1text" presStyleLbl="node1" presStyleIdx="0" presStyleCnt="4">
        <dgm:presLayoutVars>
          <dgm:chMax val="0"/>
          <dgm:chPref val="0"/>
          <dgm:bulletEnabled val="1"/>
        </dgm:presLayoutVars>
      </dgm:prSet>
      <dgm:spPr/>
      <dgm:t>
        <a:bodyPr/>
        <a:lstStyle/>
        <a:p>
          <a:endParaRPr lang="zh-TW" altLang="en-US"/>
        </a:p>
      </dgm:t>
    </dgm:pt>
    <dgm:pt modelId="{A5159F64-9B24-4BD8-84B8-CB56A8BE5AA6}" type="pres">
      <dgm:prSet presAssocID="{029A5C63-15B7-4F86-B2B6-6A2F2B5FB069}" presName="tile2" presStyleLbl="node1" presStyleIdx="1" presStyleCnt="4"/>
      <dgm:spPr/>
      <dgm:t>
        <a:bodyPr/>
        <a:lstStyle/>
        <a:p>
          <a:endParaRPr lang="zh-TW" altLang="en-US"/>
        </a:p>
      </dgm:t>
    </dgm:pt>
    <dgm:pt modelId="{33229B9B-EFE6-435B-9740-00EA8AF4BE50}" type="pres">
      <dgm:prSet presAssocID="{029A5C63-15B7-4F86-B2B6-6A2F2B5FB069}" presName="tile2text" presStyleLbl="node1" presStyleIdx="1" presStyleCnt="4">
        <dgm:presLayoutVars>
          <dgm:chMax val="0"/>
          <dgm:chPref val="0"/>
          <dgm:bulletEnabled val="1"/>
        </dgm:presLayoutVars>
      </dgm:prSet>
      <dgm:spPr/>
      <dgm:t>
        <a:bodyPr/>
        <a:lstStyle/>
        <a:p>
          <a:endParaRPr lang="zh-TW" altLang="en-US"/>
        </a:p>
      </dgm:t>
    </dgm:pt>
    <dgm:pt modelId="{7A79BC1D-DA07-4D4B-90B1-C139DC060DE7}" type="pres">
      <dgm:prSet presAssocID="{029A5C63-15B7-4F86-B2B6-6A2F2B5FB069}" presName="tile3" presStyleLbl="node1" presStyleIdx="2" presStyleCnt="4"/>
      <dgm:spPr/>
      <dgm:t>
        <a:bodyPr/>
        <a:lstStyle/>
        <a:p>
          <a:endParaRPr lang="zh-TW" altLang="en-US"/>
        </a:p>
      </dgm:t>
    </dgm:pt>
    <dgm:pt modelId="{9255A808-E0F6-473F-95DB-A6A76FB2A974}" type="pres">
      <dgm:prSet presAssocID="{029A5C63-15B7-4F86-B2B6-6A2F2B5FB069}" presName="tile3text" presStyleLbl="node1" presStyleIdx="2" presStyleCnt="4">
        <dgm:presLayoutVars>
          <dgm:chMax val="0"/>
          <dgm:chPref val="0"/>
          <dgm:bulletEnabled val="1"/>
        </dgm:presLayoutVars>
      </dgm:prSet>
      <dgm:spPr/>
      <dgm:t>
        <a:bodyPr/>
        <a:lstStyle/>
        <a:p>
          <a:endParaRPr lang="zh-TW" altLang="en-US"/>
        </a:p>
      </dgm:t>
    </dgm:pt>
    <dgm:pt modelId="{335357DC-1DA8-4700-B415-65EB3FDD22CE}" type="pres">
      <dgm:prSet presAssocID="{029A5C63-15B7-4F86-B2B6-6A2F2B5FB069}" presName="tile4" presStyleLbl="node1" presStyleIdx="3" presStyleCnt="4"/>
      <dgm:spPr/>
      <dgm:t>
        <a:bodyPr/>
        <a:lstStyle/>
        <a:p>
          <a:endParaRPr lang="zh-TW" altLang="en-US"/>
        </a:p>
      </dgm:t>
    </dgm:pt>
    <dgm:pt modelId="{CDC406C8-0FF0-42CD-86D6-9400FB14F784}" type="pres">
      <dgm:prSet presAssocID="{029A5C63-15B7-4F86-B2B6-6A2F2B5FB069}" presName="tile4text" presStyleLbl="node1" presStyleIdx="3" presStyleCnt="4">
        <dgm:presLayoutVars>
          <dgm:chMax val="0"/>
          <dgm:chPref val="0"/>
          <dgm:bulletEnabled val="1"/>
        </dgm:presLayoutVars>
      </dgm:prSet>
      <dgm:spPr/>
      <dgm:t>
        <a:bodyPr/>
        <a:lstStyle/>
        <a:p>
          <a:endParaRPr lang="zh-TW" altLang="en-US"/>
        </a:p>
      </dgm:t>
    </dgm:pt>
    <dgm:pt modelId="{9AEC7261-0FB6-4AFD-9FB2-862D8D5F2181}" type="pres">
      <dgm:prSet presAssocID="{029A5C63-15B7-4F86-B2B6-6A2F2B5FB069}" presName="centerTile" presStyleLbl="fgShp" presStyleIdx="0" presStyleCnt="1" custScaleX="52342" custScaleY="52632">
        <dgm:presLayoutVars>
          <dgm:chMax val="0"/>
          <dgm:chPref val="0"/>
        </dgm:presLayoutVars>
      </dgm:prSet>
      <dgm:spPr/>
      <dgm:t>
        <a:bodyPr/>
        <a:lstStyle/>
        <a:p>
          <a:endParaRPr lang="zh-TW" altLang="en-US"/>
        </a:p>
      </dgm:t>
    </dgm:pt>
  </dgm:ptLst>
  <dgm:cxnLst>
    <dgm:cxn modelId="{759C6413-E9B0-4744-8A49-FB665E191F74}" type="presOf" srcId="{99D6AB30-F475-4681-B9C3-C0AC16023804}" destId="{A5159F64-9B24-4BD8-84B8-CB56A8BE5AA6}" srcOrd="0" destOrd="0" presId="urn:microsoft.com/office/officeart/2005/8/layout/matrix1"/>
    <dgm:cxn modelId="{CE6AD906-B7EB-4389-BD01-BEEFA6B61F22}" type="presOf" srcId="{BE121C82-5C24-49B6-B423-9893945847D9}" destId="{9AEC7261-0FB6-4AFD-9FB2-862D8D5F2181}" srcOrd="0" destOrd="0" presId="urn:microsoft.com/office/officeart/2005/8/layout/matrix1"/>
    <dgm:cxn modelId="{755BB200-924D-4B75-B349-F085CE522D89}" type="presOf" srcId="{DF1C9E73-B4DD-4B3C-A83A-936E6D17D833}" destId="{7A79BC1D-DA07-4D4B-90B1-C139DC060DE7}" srcOrd="0" destOrd="0" presId="urn:microsoft.com/office/officeart/2005/8/layout/matrix1"/>
    <dgm:cxn modelId="{3165EDED-CB94-4658-A200-F56C4B08B558}" srcId="{029A5C63-15B7-4F86-B2B6-6A2F2B5FB069}" destId="{AAFE903D-5C38-463E-A390-24CADB79C432}" srcOrd="2" destOrd="0" parTransId="{5A0EBA42-E088-438E-852D-7812FCA32E7B}" sibTransId="{552BFF3D-3BDC-4BD3-86EC-FF61BE08B10F}"/>
    <dgm:cxn modelId="{94A5BEE8-55C2-492C-8904-84E7082500F2}" srcId="{029A5C63-15B7-4F86-B2B6-6A2F2B5FB069}" destId="{3772151B-6F7B-45C2-8D20-A509D607CC2F}" srcOrd="3" destOrd="0" parTransId="{1CD50110-1595-42A4-87CE-0244623FD7FD}" sibTransId="{37A960DE-977F-4BFD-BB38-AF7F95948F31}"/>
    <dgm:cxn modelId="{939773B9-FB9C-4DB7-949A-8AE6CDF4E2DE}" srcId="{BE121C82-5C24-49B6-B423-9893945847D9}" destId="{A695C15C-F46E-4EB3-9541-72595F0DBB10}" srcOrd="3" destOrd="0" parTransId="{9144270D-E8A8-4621-AB98-9F66EEC7D27C}" sibTransId="{1E0958EA-E553-414A-B3D5-8A19986FD9E8}"/>
    <dgm:cxn modelId="{BDFFF738-F2F6-4D35-BC36-F300B7E1AC0A}" type="presOf" srcId="{A695C15C-F46E-4EB3-9541-72595F0DBB10}" destId="{335357DC-1DA8-4700-B415-65EB3FDD22CE}" srcOrd="0" destOrd="0" presId="urn:microsoft.com/office/officeart/2005/8/layout/matrix1"/>
    <dgm:cxn modelId="{9336A716-33D0-4FAF-AFBF-A1CD4E8B9ADE}" srcId="{029A5C63-15B7-4F86-B2B6-6A2F2B5FB069}" destId="{22579DE5-95B5-49F7-AC48-647FBF5AC8C4}" srcOrd="1" destOrd="0" parTransId="{961E4F95-9D27-423A-A373-45EB931B661B}" sibTransId="{CCB515AD-258C-4CF9-8F80-DB8303B5ADB5}"/>
    <dgm:cxn modelId="{26A30E19-F853-4BF8-B5F4-715A98939A86}" type="presOf" srcId="{D3600129-DEAE-4D0B-9214-FF9B56069E21}" destId="{4A29901C-8FFE-4842-BE5C-AC5F66CF23D7}" srcOrd="1" destOrd="0" presId="urn:microsoft.com/office/officeart/2005/8/layout/matrix1"/>
    <dgm:cxn modelId="{3EA217BD-3364-4E05-8D10-FF031CD5E0A5}" type="presOf" srcId="{D3600129-DEAE-4D0B-9214-FF9B56069E21}" destId="{5542AF66-B71C-4BD8-BEA7-25C9FD05F2FE}" srcOrd="0" destOrd="0" presId="urn:microsoft.com/office/officeart/2005/8/layout/matrix1"/>
    <dgm:cxn modelId="{D41E0192-BF95-4851-AD48-6FE082242548}" type="presOf" srcId="{DF1C9E73-B4DD-4B3C-A83A-936E6D17D833}" destId="{9255A808-E0F6-473F-95DB-A6A76FB2A974}" srcOrd="1" destOrd="0" presId="urn:microsoft.com/office/officeart/2005/8/layout/matrix1"/>
    <dgm:cxn modelId="{F9654323-706C-442D-9867-3F3E453F2BAF}" srcId="{029A5C63-15B7-4F86-B2B6-6A2F2B5FB069}" destId="{BE121C82-5C24-49B6-B423-9893945847D9}" srcOrd="0" destOrd="0" parTransId="{B3B15276-BE22-4CCF-AFB5-E4390D64216C}" sibTransId="{EE83F5E3-C2AE-4D12-8C18-4A1284953337}"/>
    <dgm:cxn modelId="{93FFC606-38AA-40BD-94A4-25DD7B59A1A4}" srcId="{BE121C82-5C24-49B6-B423-9893945847D9}" destId="{5C8D4213-8B79-46E0-8D23-CF9A5C61FD0F}" srcOrd="4" destOrd="0" parTransId="{0715718E-C2F8-411F-B1BC-66E8C89A3431}" sibTransId="{B8FCACD0-0F7E-43F4-A77E-1CDE3DFA0FA2}"/>
    <dgm:cxn modelId="{F64A59BC-1162-4051-AAF0-82F6FD631873}" type="presOf" srcId="{029A5C63-15B7-4F86-B2B6-6A2F2B5FB069}" destId="{3E9188CF-2F7A-47C1-A350-EA715EF91C20}" srcOrd="0" destOrd="0" presId="urn:microsoft.com/office/officeart/2005/8/layout/matrix1"/>
    <dgm:cxn modelId="{CE8E7873-B4FB-4087-8543-61CC5EE9ECD7}" type="presOf" srcId="{99D6AB30-F475-4681-B9C3-C0AC16023804}" destId="{33229B9B-EFE6-435B-9740-00EA8AF4BE50}" srcOrd="1" destOrd="0" presId="urn:microsoft.com/office/officeart/2005/8/layout/matrix1"/>
    <dgm:cxn modelId="{34BD5C80-7653-4CA8-8FD8-67D4E3ACECA9}" srcId="{BE121C82-5C24-49B6-B423-9893945847D9}" destId="{D3600129-DEAE-4D0B-9214-FF9B56069E21}" srcOrd="0" destOrd="0" parTransId="{C57518B9-DAFF-4D87-9D8F-965DFEED4F00}" sibTransId="{9260BAD7-2133-480C-B2BD-FFBB6C0EEE16}"/>
    <dgm:cxn modelId="{6063984C-EDD0-4501-AD52-CD4BA12CA124}" type="presOf" srcId="{A695C15C-F46E-4EB3-9541-72595F0DBB10}" destId="{CDC406C8-0FF0-42CD-86D6-9400FB14F784}" srcOrd="1" destOrd="0" presId="urn:microsoft.com/office/officeart/2005/8/layout/matrix1"/>
    <dgm:cxn modelId="{D9CD966E-70AE-4FD8-9069-05A9A435C8B7}" srcId="{BE121C82-5C24-49B6-B423-9893945847D9}" destId="{99D6AB30-F475-4681-B9C3-C0AC16023804}" srcOrd="1" destOrd="0" parTransId="{3CA9B6CC-772A-4278-A383-A4A670C1DDC3}" sibTransId="{79358ABA-94B9-4796-A6F9-F308F3A8813F}"/>
    <dgm:cxn modelId="{B84B6D1A-DB8C-4F7E-A290-C2EBEA64E832}" srcId="{BE121C82-5C24-49B6-B423-9893945847D9}" destId="{DF1C9E73-B4DD-4B3C-A83A-936E6D17D833}" srcOrd="2" destOrd="0" parTransId="{50C69A54-61BF-4A80-B621-E3CCB960FB70}" sibTransId="{C8442AD8-DF3A-4773-B4BC-716DF43DE6A9}"/>
    <dgm:cxn modelId="{4545F020-8363-4299-9F71-1A68015B4491}" type="presParOf" srcId="{3E9188CF-2F7A-47C1-A350-EA715EF91C20}" destId="{4AB0BD42-00F3-40D5-A75D-FC8AE377E982}" srcOrd="0" destOrd="0" presId="urn:microsoft.com/office/officeart/2005/8/layout/matrix1"/>
    <dgm:cxn modelId="{7BA90D49-9CE8-4BFF-818D-6C6BA5249A20}" type="presParOf" srcId="{4AB0BD42-00F3-40D5-A75D-FC8AE377E982}" destId="{5542AF66-B71C-4BD8-BEA7-25C9FD05F2FE}" srcOrd="0" destOrd="0" presId="urn:microsoft.com/office/officeart/2005/8/layout/matrix1"/>
    <dgm:cxn modelId="{C6A84B92-4C9B-4561-AF97-57E24709793A}" type="presParOf" srcId="{4AB0BD42-00F3-40D5-A75D-FC8AE377E982}" destId="{4A29901C-8FFE-4842-BE5C-AC5F66CF23D7}" srcOrd="1" destOrd="0" presId="urn:microsoft.com/office/officeart/2005/8/layout/matrix1"/>
    <dgm:cxn modelId="{53633977-164A-42E7-9AC8-E6854EB45A0B}" type="presParOf" srcId="{4AB0BD42-00F3-40D5-A75D-FC8AE377E982}" destId="{A5159F64-9B24-4BD8-84B8-CB56A8BE5AA6}" srcOrd="2" destOrd="0" presId="urn:microsoft.com/office/officeart/2005/8/layout/matrix1"/>
    <dgm:cxn modelId="{02E9618B-804B-44A7-A357-10302D36FFF4}" type="presParOf" srcId="{4AB0BD42-00F3-40D5-A75D-FC8AE377E982}" destId="{33229B9B-EFE6-435B-9740-00EA8AF4BE50}" srcOrd="3" destOrd="0" presId="urn:microsoft.com/office/officeart/2005/8/layout/matrix1"/>
    <dgm:cxn modelId="{88C9E02F-C6E3-44E6-B6F1-4976B04D3C8D}" type="presParOf" srcId="{4AB0BD42-00F3-40D5-A75D-FC8AE377E982}" destId="{7A79BC1D-DA07-4D4B-90B1-C139DC060DE7}" srcOrd="4" destOrd="0" presId="urn:microsoft.com/office/officeart/2005/8/layout/matrix1"/>
    <dgm:cxn modelId="{7B1EA7C9-711E-432D-8C67-7839069F4976}" type="presParOf" srcId="{4AB0BD42-00F3-40D5-A75D-FC8AE377E982}" destId="{9255A808-E0F6-473F-95DB-A6A76FB2A974}" srcOrd="5" destOrd="0" presId="urn:microsoft.com/office/officeart/2005/8/layout/matrix1"/>
    <dgm:cxn modelId="{7A296883-CE90-43E8-8646-86C7654816CB}" type="presParOf" srcId="{4AB0BD42-00F3-40D5-A75D-FC8AE377E982}" destId="{335357DC-1DA8-4700-B415-65EB3FDD22CE}" srcOrd="6" destOrd="0" presId="urn:microsoft.com/office/officeart/2005/8/layout/matrix1"/>
    <dgm:cxn modelId="{FA5C6988-267E-4744-9F01-F6B7C0AD1DCC}" type="presParOf" srcId="{4AB0BD42-00F3-40D5-A75D-FC8AE377E982}" destId="{CDC406C8-0FF0-42CD-86D6-9400FB14F784}" srcOrd="7" destOrd="0" presId="urn:microsoft.com/office/officeart/2005/8/layout/matrix1"/>
    <dgm:cxn modelId="{C6B54C07-D076-4536-8D43-9E4326D5C65F}" type="presParOf" srcId="{3E9188CF-2F7A-47C1-A350-EA715EF91C20}" destId="{9AEC7261-0FB6-4AFD-9FB2-862D8D5F2181}"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DFAE8-278F-4C0A-9F5A-CEFB38533CCB}"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zh-TW" altLang="en-US"/>
        </a:p>
      </dgm:t>
    </dgm:pt>
    <dgm:pt modelId="{7AA78E04-DAA0-46D3-8FC2-2D48EC196FD9}">
      <dgm:prSet phldrT="[文字]" phldr="1">
        <dgm:style>
          <a:lnRef idx="1">
            <a:schemeClr val="accent6"/>
          </a:lnRef>
          <a:fillRef idx="2">
            <a:schemeClr val="accent6"/>
          </a:fillRef>
          <a:effectRef idx="1">
            <a:schemeClr val="accent6"/>
          </a:effectRef>
          <a:fontRef idx="minor">
            <a:schemeClr val="dk1"/>
          </a:fontRef>
        </dgm:style>
      </dgm:prSet>
      <dgm:spPr/>
      <dgm:t>
        <a:bodyPr/>
        <a:lstStyle/>
        <a:p>
          <a:endParaRPr lang="zh-TW" altLang="en-US" dirty="0"/>
        </a:p>
      </dgm:t>
    </dgm:pt>
    <dgm:pt modelId="{15056309-7F2C-4316-A2EF-976F61634BE5}" type="parTrans" cxnId="{315E4D37-3EDE-4AA0-9583-FBBCF5AF6D0D}">
      <dgm:prSet/>
      <dgm:spPr/>
      <dgm:t>
        <a:bodyPr/>
        <a:lstStyle/>
        <a:p>
          <a:endParaRPr lang="zh-TW" altLang="en-US"/>
        </a:p>
      </dgm:t>
    </dgm:pt>
    <dgm:pt modelId="{23578830-B75F-4C67-BAB5-08E2E62A3D2B}" type="sibTrans" cxnId="{315E4D37-3EDE-4AA0-9583-FBBCF5AF6D0D}">
      <dgm:prSet/>
      <dgm:spPr/>
      <dgm:t>
        <a:bodyPr/>
        <a:lstStyle/>
        <a:p>
          <a:endParaRPr lang="zh-TW" altLang="en-US"/>
        </a:p>
      </dgm:t>
    </dgm:pt>
    <dgm:pt modelId="{CF3BA62D-957E-4145-86A6-D7CB8CF26345}">
      <dgm:prSet phldrT="[文字]" phldr="1"/>
      <dgm:spPr/>
      <dgm:t>
        <a:bodyPr/>
        <a:lstStyle/>
        <a:p>
          <a:endParaRPr lang="zh-TW" altLang="en-US" dirty="0"/>
        </a:p>
      </dgm:t>
    </dgm:pt>
    <dgm:pt modelId="{915CB2A1-95BE-49E4-845E-531D96146877}" type="parTrans" cxnId="{45883442-DA09-4957-A03C-BD7325B089B5}">
      <dgm:prSet/>
      <dgm:spPr/>
      <dgm:t>
        <a:bodyPr/>
        <a:lstStyle/>
        <a:p>
          <a:endParaRPr lang="zh-TW" altLang="en-US"/>
        </a:p>
      </dgm:t>
    </dgm:pt>
    <dgm:pt modelId="{9C67062F-782C-478B-9E9A-F17E6C25B7D0}" type="sibTrans" cxnId="{45883442-DA09-4957-A03C-BD7325B089B5}">
      <dgm:prSet/>
      <dgm:spPr/>
      <dgm:t>
        <a:bodyPr/>
        <a:lstStyle/>
        <a:p>
          <a:endParaRPr lang="zh-TW" altLang="en-US"/>
        </a:p>
      </dgm:t>
    </dgm:pt>
    <dgm:pt modelId="{ED9DACF1-FC36-47D2-AED3-E43E97CB4D62}">
      <dgm:prSet phldrT="[文字]" phldr="1">
        <dgm:style>
          <a:lnRef idx="1">
            <a:schemeClr val="accent6"/>
          </a:lnRef>
          <a:fillRef idx="2">
            <a:schemeClr val="accent6"/>
          </a:fillRef>
          <a:effectRef idx="1">
            <a:schemeClr val="accent6"/>
          </a:effectRef>
          <a:fontRef idx="minor">
            <a:schemeClr val="dk1"/>
          </a:fontRef>
        </dgm:style>
      </dgm:prSet>
      <dgm:spPr/>
      <dgm:t>
        <a:bodyPr/>
        <a:lstStyle/>
        <a:p>
          <a:endParaRPr lang="zh-TW" altLang="en-US" dirty="0"/>
        </a:p>
      </dgm:t>
    </dgm:pt>
    <dgm:pt modelId="{9D4C3DA8-1A4E-4218-85ED-F55E817C6C5C}" type="parTrans" cxnId="{C10A8518-FBE2-4409-8558-D7C7417F4A4A}">
      <dgm:prSet/>
      <dgm:spPr/>
      <dgm:t>
        <a:bodyPr/>
        <a:lstStyle/>
        <a:p>
          <a:endParaRPr lang="zh-TW" altLang="en-US"/>
        </a:p>
      </dgm:t>
    </dgm:pt>
    <dgm:pt modelId="{49B12999-97FD-40F3-8875-19A7A588C5CA}" type="sibTrans" cxnId="{C10A8518-FBE2-4409-8558-D7C7417F4A4A}">
      <dgm:prSet/>
      <dgm:spPr/>
      <dgm:t>
        <a:bodyPr/>
        <a:lstStyle/>
        <a:p>
          <a:endParaRPr lang="zh-TW" altLang="en-US"/>
        </a:p>
      </dgm:t>
    </dgm:pt>
    <dgm:pt modelId="{D34BA3FC-769F-4572-8DC9-43CD9BF6B9BF}">
      <dgm:prSet phldrT="[文字]" phldr="1">
        <dgm:style>
          <a:lnRef idx="1">
            <a:schemeClr val="accent6"/>
          </a:lnRef>
          <a:fillRef idx="2">
            <a:schemeClr val="accent6"/>
          </a:fillRef>
          <a:effectRef idx="1">
            <a:schemeClr val="accent6"/>
          </a:effectRef>
          <a:fontRef idx="minor">
            <a:schemeClr val="dk1"/>
          </a:fontRef>
        </dgm:style>
      </dgm:prSet>
      <dgm:spPr/>
      <dgm:t>
        <a:bodyPr/>
        <a:lstStyle/>
        <a:p>
          <a:endParaRPr lang="zh-TW" altLang="en-US" dirty="0"/>
        </a:p>
      </dgm:t>
    </dgm:pt>
    <dgm:pt modelId="{BDD915A4-7456-4BF0-8606-50AD6DCC19D0}" type="parTrans" cxnId="{858CFC34-274F-429B-A2C6-0BB11663F699}">
      <dgm:prSet/>
      <dgm:spPr/>
      <dgm:t>
        <a:bodyPr/>
        <a:lstStyle/>
        <a:p>
          <a:endParaRPr lang="zh-TW" altLang="en-US"/>
        </a:p>
      </dgm:t>
    </dgm:pt>
    <dgm:pt modelId="{85602B81-CB50-4FF0-A37C-57B7489A6AAF}" type="sibTrans" cxnId="{858CFC34-274F-429B-A2C6-0BB11663F699}">
      <dgm:prSet/>
      <dgm:spPr/>
      <dgm:t>
        <a:bodyPr/>
        <a:lstStyle/>
        <a:p>
          <a:endParaRPr lang="zh-TW" altLang="en-US"/>
        </a:p>
      </dgm:t>
    </dgm:pt>
    <dgm:pt modelId="{F747FA7B-F518-4E95-BB32-007B12E030C1}">
      <dgm:prSet phldrT="[文字]" phldr="1"/>
      <dgm:spPr/>
      <dgm:t>
        <a:bodyPr/>
        <a:lstStyle/>
        <a:p>
          <a:endParaRPr lang="zh-TW" altLang="en-US" dirty="0"/>
        </a:p>
      </dgm:t>
    </dgm:pt>
    <dgm:pt modelId="{C1CBBD06-10E5-4376-A5F3-609C53CD35A4}" type="parTrans" cxnId="{28622798-8A11-43CE-8813-B697B7709019}">
      <dgm:prSet/>
      <dgm:spPr/>
      <dgm:t>
        <a:bodyPr/>
        <a:lstStyle/>
        <a:p>
          <a:endParaRPr lang="zh-TW" altLang="en-US"/>
        </a:p>
      </dgm:t>
    </dgm:pt>
    <dgm:pt modelId="{56A147BF-D2B7-470C-B528-3B9A4F6130EF}" type="sibTrans" cxnId="{28622798-8A11-43CE-8813-B697B7709019}">
      <dgm:prSet/>
      <dgm:spPr/>
      <dgm:t>
        <a:bodyPr/>
        <a:lstStyle/>
        <a:p>
          <a:endParaRPr lang="zh-TW" altLang="en-US"/>
        </a:p>
      </dgm:t>
    </dgm:pt>
    <dgm:pt modelId="{CA2DECD3-70C8-4F78-991D-10CFD987F948}" type="pres">
      <dgm:prSet presAssocID="{118DFAE8-278F-4C0A-9F5A-CEFB38533CCB}" presName="Name0" presStyleCnt="0">
        <dgm:presLayoutVars>
          <dgm:dir/>
          <dgm:animLvl val="lvl"/>
          <dgm:resizeHandles val="exact"/>
        </dgm:presLayoutVars>
      </dgm:prSet>
      <dgm:spPr/>
      <dgm:t>
        <a:bodyPr/>
        <a:lstStyle/>
        <a:p>
          <a:endParaRPr lang="zh-TW" altLang="en-US"/>
        </a:p>
      </dgm:t>
    </dgm:pt>
    <dgm:pt modelId="{C60EF3B6-F80C-421D-A48C-0E5282343027}" type="pres">
      <dgm:prSet presAssocID="{7AA78E04-DAA0-46D3-8FC2-2D48EC196FD9}" presName="compositeNode" presStyleCnt="0">
        <dgm:presLayoutVars>
          <dgm:bulletEnabled val="1"/>
        </dgm:presLayoutVars>
      </dgm:prSet>
      <dgm:spPr/>
    </dgm:pt>
    <dgm:pt modelId="{F25FED75-8E35-48CB-A0E2-28D3A2FD0129}" type="pres">
      <dgm:prSet presAssocID="{7AA78E04-DAA0-46D3-8FC2-2D48EC196FD9}" presName="bgRect" presStyleLbl="node1" presStyleIdx="0" presStyleCnt="3" custScaleY="99998"/>
      <dgm:spPr/>
      <dgm:t>
        <a:bodyPr/>
        <a:lstStyle/>
        <a:p>
          <a:endParaRPr lang="zh-TW" altLang="en-US"/>
        </a:p>
      </dgm:t>
    </dgm:pt>
    <dgm:pt modelId="{BC491205-6700-4D63-ACC2-0321BC188021}" type="pres">
      <dgm:prSet presAssocID="{7AA78E04-DAA0-46D3-8FC2-2D48EC196FD9}" presName="parentNode" presStyleLbl="node1" presStyleIdx="0" presStyleCnt="3">
        <dgm:presLayoutVars>
          <dgm:chMax val="0"/>
          <dgm:bulletEnabled val="1"/>
        </dgm:presLayoutVars>
      </dgm:prSet>
      <dgm:spPr/>
      <dgm:t>
        <a:bodyPr/>
        <a:lstStyle/>
        <a:p>
          <a:endParaRPr lang="zh-TW" altLang="en-US"/>
        </a:p>
      </dgm:t>
    </dgm:pt>
    <dgm:pt modelId="{280A8D87-EEA3-4344-AA01-35B82D55D27E}" type="pres">
      <dgm:prSet presAssocID="{7AA78E04-DAA0-46D3-8FC2-2D48EC196FD9}" presName="childNode" presStyleLbl="node1" presStyleIdx="0" presStyleCnt="3">
        <dgm:presLayoutVars>
          <dgm:bulletEnabled val="1"/>
        </dgm:presLayoutVars>
      </dgm:prSet>
      <dgm:spPr/>
      <dgm:t>
        <a:bodyPr/>
        <a:lstStyle/>
        <a:p>
          <a:endParaRPr lang="zh-TW" altLang="en-US"/>
        </a:p>
      </dgm:t>
    </dgm:pt>
    <dgm:pt modelId="{77A774EF-A91B-4EA8-9710-156F03E8E722}" type="pres">
      <dgm:prSet presAssocID="{23578830-B75F-4C67-BAB5-08E2E62A3D2B}" presName="hSp" presStyleCnt="0"/>
      <dgm:spPr/>
    </dgm:pt>
    <dgm:pt modelId="{3CAED2D7-E5B9-4148-83EE-060056669F23}" type="pres">
      <dgm:prSet presAssocID="{23578830-B75F-4C67-BAB5-08E2E62A3D2B}" presName="vProcSp" presStyleCnt="0"/>
      <dgm:spPr/>
    </dgm:pt>
    <dgm:pt modelId="{7C981972-576C-4500-B0E6-6EB1F5C5E963}" type="pres">
      <dgm:prSet presAssocID="{23578830-B75F-4C67-BAB5-08E2E62A3D2B}" presName="vSp1" presStyleCnt="0"/>
      <dgm:spPr/>
    </dgm:pt>
    <dgm:pt modelId="{B1203071-4AC3-4D94-BFD1-7EE340629F54}" type="pres">
      <dgm:prSet presAssocID="{23578830-B75F-4C67-BAB5-08E2E62A3D2B}" presName="simulatedConn" presStyleLbl="solidFgAcc1" presStyleIdx="0" presStyleCnt="2"/>
      <dgm:spPr/>
    </dgm:pt>
    <dgm:pt modelId="{71440EDB-DE0D-4F8B-9C7B-5190118E79F0}" type="pres">
      <dgm:prSet presAssocID="{23578830-B75F-4C67-BAB5-08E2E62A3D2B}" presName="vSp2" presStyleCnt="0"/>
      <dgm:spPr/>
    </dgm:pt>
    <dgm:pt modelId="{C80CD33E-4221-4B50-9824-39CAFEB02A54}" type="pres">
      <dgm:prSet presAssocID="{23578830-B75F-4C67-BAB5-08E2E62A3D2B}" presName="sibTrans" presStyleCnt="0"/>
      <dgm:spPr/>
    </dgm:pt>
    <dgm:pt modelId="{878D389E-9779-4193-B200-506E581E2154}" type="pres">
      <dgm:prSet presAssocID="{ED9DACF1-FC36-47D2-AED3-E43E97CB4D62}" presName="compositeNode" presStyleCnt="0">
        <dgm:presLayoutVars>
          <dgm:bulletEnabled val="1"/>
        </dgm:presLayoutVars>
      </dgm:prSet>
      <dgm:spPr/>
    </dgm:pt>
    <dgm:pt modelId="{9A08610B-EF86-466D-A8B7-9FBD24ABA1D6}" type="pres">
      <dgm:prSet presAssocID="{ED9DACF1-FC36-47D2-AED3-E43E97CB4D62}" presName="bgRect" presStyleLbl="node1" presStyleIdx="1" presStyleCnt="3"/>
      <dgm:spPr/>
      <dgm:t>
        <a:bodyPr/>
        <a:lstStyle/>
        <a:p>
          <a:endParaRPr lang="zh-TW" altLang="en-US"/>
        </a:p>
      </dgm:t>
    </dgm:pt>
    <dgm:pt modelId="{9AC30D16-F1F1-4C16-9CC4-1504D96B6922}" type="pres">
      <dgm:prSet presAssocID="{ED9DACF1-FC36-47D2-AED3-E43E97CB4D62}" presName="parentNode" presStyleLbl="node1" presStyleIdx="1" presStyleCnt="3">
        <dgm:presLayoutVars>
          <dgm:chMax val="0"/>
          <dgm:bulletEnabled val="1"/>
        </dgm:presLayoutVars>
      </dgm:prSet>
      <dgm:spPr/>
      <dgm:t>
        <a:bodyPr/>
        <a:lstStyle/>
        <a:p>
          <a:endParaRPr lang="zh-TW" altLang="en-US"/>
        </a:p>
      </dgm:t>
    </dgm:pt>
    <dgm:pt modelId="{EE71F197-E80E-40AC-A0DC-04451C90C431}" type="pres">
      <dgm:prSet presAssocID="{49B12999-97FD-40F3-8875-19A7A588C5CA}" presName="hSp" presStyleCnt="0"/>
      <dgm:spPr/>
    </dgm:pt>
    <dgm:pt modelId="{81D89549-CA9F-4B17-8E29-5DA035F6D757}" type="pres">
      <dgm:prSet presAssocID="{49B12999-97FD-40F3-8875-19A7A588C5CA}" presName="vProcSp" presStyleCnt="0"/>
      <dgm:spPr/>
    </dgm:pt>
    <dgm:pt modelId="{48BAEEA2-2F5E-40C3-9C75-143E2F89F534}" type="pres">
      <dgm:prSet presAssocID="{49B12999-97FD-40F3-8875-19A7A588C5CA}" presName="vSp1" presStyleCnt="0"/>
      <dgm:spPr/>
    </dgm:pt>
    <dgm:pt modelId="{3FD125FD-1351-41E1-9F56-5D09E7AFA17F}" type="pres">
      <dgm:prSet presAssocID="{49B12999-97FD-40F3-8875-19A7A588C5CA}" presName="simulatedConn" presStyleLbl="solidFgAcc1" presStyleIdx="1" presStyleCnt="2"/>
      <dgm:spPr/>
    </dgm:pt>
    <dgm:pt modelId="{6A5DE708-D778-408C-81C8-C95B6E9233E0}" type="pres">
      <dgm:prSet presAssocID="{49B12999-97FD-40F3-8875-19A7A588C5CA}" presName="vSp2" presStyleCnt="0"/>
      <dgm:spPr/>
    </dgm:pt>
    <dgm:pt modelId="{E960A9C8-0813-4BA4-B9FB-B061E1A49DC5}" type="pres">
      <dgm:prSet presAssocID="{49B12999-97FD-40F3-8875-19A7A588C5CA}" presName="sibTrans" presStyleCnt="0"/>
      <dgm:spPr/>
    </dgm:pt>
    <dgm:pt modelId="{854BA6B2-C00E-4967-AD59-0162929600B8}" type="pres">
      <dgm:prSet presAssocID="{D34BA3FC-769F-4572-8DC9-43CD9BF6B9BF}" presName="compositeNode" presStyleCnt="0">
        <dgm:presLayoutVars>
          <dgm:bulletEnabled val="1"/>
        </dgm:presLayoutVars>
      </dgm:prSet>
      <dgm:spPr/>
    </dgm:pt>
    <dgm:pt modelId="{654A3831-F6FF-4B52-9A78-E499BD3CD4B7}" type="pres">
      <dgm:prSet presAssocID="{D34BA3FC-769F-4572-8DC9-43CD9BF6B9BF}" presName="bgRect" presStyleLbl="node1" presStyleIdx="2" presStyleCnt="3"/>
      <dgm:spPr/>
      <dgm:t>
        <a:bodyPr/>
        <a:lstStyle/>
        <a:p>
          <a:endParaRPr lang="zh-TW" altLang="en-US"/>
        </a:p>
      </dgm:t>
    </dgm:pt>
    <dgm:pt modelId="{DA7E39EC-E930-4B01-BFC0-DA77521D5439}" type="pres">
      <dgm:prSet presAssocID="{D34BA3FC-769F-4572-8DC9-43CD9BF6B9BF}" presName="parentNode" presStyleLbl="node1" presStyleIdx="2" presStyleCnt="3">
        <dgm:presLayoutVars>
          <dgm:chMax val="0"/>
          <dgm:bulletEnabled val="1"/>
        </dgm:presLayoutVars>
      </dgm:prSet>
      <dgm:spPr/>
      <dgm:t>
        <a:bodyPr/>
        <a:lstStyle/>
        <a:p>
          <a:endParaRPr lang="zh-TW" altLang="en-US"/>
        </a:p>
      </dgm:t>
    </dgm:pt>
    <dgm:pt modelId="{372EE75C-1224-41AB-959E-4DFC02348FEB}" type="pres">
      <dgm:prSet presAssocID="{D34BA3FC-769F-4572-8DC9-43CD9BF6B9BF}" presName="childNode" presStyleLbl="node1" presStyleIdx="2" presStyleCnt="3">
        <dgm:presLayoutVars>
          <dgm:bulletEnabled val="1"/>
        </dgm:presLayoutVars>
      </dgm:prSet>
      <dgm:spPr/>
      <dgm:t>
        <a:bodyPr/>
        <a:lstStyle/>
        <a:p>
          <a:endParaRPr lang="zh-TW" altLang="en-US"/>
        </a:p>
      </dgm:t>
    </dgm:pt>
  </dgm:ptLst>
  <dgm:cxnLst>
    <dgm:cxn modelId="{B82EED08-6867-4D57-8267-9AB565B16D63}" type="presOf" srcId="{F747FA7B-F518-4E95-BB32-007B12E030C1}" destId="{372EE75C-1224-41AB-959E-4DFC02348FEB}" srcOrd="0" destOrd="0" presId="urn:microsoft.com/office/officeart/2005/8/layout/hProcess7#1"/>
    <dgm:cxn modelId="{DA031232-F36F-4FD5-93EB-975DD581920D}" type="presOf" srcId="{D34BA3FC-769F-4572-8DC9-43CD9BF6B9BF}" destId="{654A3831-F6FF-4B52-9A78-E499BD3CD4B7}" srcOrd="0" destOrd="0" presId="urn:microsoft.com/office/officeart/2005/8/layout/hProcess7#1"/>
    <dgm:cxn modelId="{653FD487-9E64-4D7C-B47D-25AA7A0951B7}" type="presOf" srcId="{118DFAE8-278F-4C0A-9F5A-CEFB38533CCB}" destId="{CA2DECD3-70C8-4F78-991D-10CFD987F948}" srcOrd="0" destOrd="0" presId="urn:microsoft.com/office/officeart/2005/8/layout/hProcess7#1"/>
    <dgm:cxn modelId="{858CFC34-274F-429B-A2C6-0BB11663F699}" srcId="{118DFAE8-278F-4C0A-9F5A-CEFB38533CCB}" destId="{D34BA3FC-769F-4572-8DC9-43CD9BF6B9BF}" srcOrd="2" destOrd="0" parTransId="{BDD915A4-7456-4BF0-8606-50AD6DCC19D0}" sibTransId="{85602B81-CB50-4FF0-A37C-57B7489A6AAF}"/>
    <dgm:cxn modelId="{A29E7DAB-A5EC-40AC-9DD3-57E682FE493B}" type="presOf" srcId="{ED9DACF1-FC36-47D2-AED3-E43E97CB4D62}" destId="{9AC30D16-F1F1-4C16-9CC4-1504D96B6922}" srcOrd="1" destOrd="0" presId="urn:microsoft.com/office/officeart/2005/8/layout/hProcess7#1"/>
    <dgm:cxn modelId="{49FE802D-9313-490B-B2BE-261445C16603}" type="presOf" srcId="{ED9DACF1-FC36-47D2-AED3-E43E97CB4D62}" destId="{9A08610B-EF86-466D-A8B7-9FBD24ABA1D6}" srcOrd="0" destOrd="0" presId="urn:microsoft.com/office/officeart/2005/8/layout/hProcess7#1"/>
    <dgm:cxn modelId="{031271ED-14DB-4AA6-B8C0-87FB75142616}" type="presOf" srcId="{CF3BA62D-957E-4145-86A6-D7CB8CF26345}" destId="{280A8D87-EEA3-4344-AA01-35B82D55D27E}" srcOrd="0" destOrd="0" presId="urn:microsoft.com/office/officeart/2005/8/layout/hProcess7#1"/>
    <dgm:cxn modelId="{315E4D37-3EDE-4AA0-9583-FBBCF5AF6D0D}" srcId="{118DFAE8-278F-4C0A-9F5A-CEFB38533CCB}" destId="{7AA78E04-DAA0-46D3-8FC2-2D48EC196FD9}" srcOrd="0" destOrd="0" parTransId="{15056309-7F2C-4316-A2EF-976F61634BE5}" sibTransId="{23578830-B75F-4C67-BAB5-08E2E62A3D2B}"/>
    <dgm:cxn modelId="{9A19C2B0-0830-4D3D-AC2C-7EF50035AD74}" type="presOf" srcId="{D34BA3FC-769F-4572-8DC9-43CD9BF6B9BF}" destId="{DA7E39EC-E930-4B01-BFC0-DA77521D5439}" srcOrd="1" destOrd="0" presId="urn:microsoft.com/office/officeart/2005/8/layout/hProcess7#1"/>
    <dgm:cxn modelId="{C10A8518-FBE2-4409-8558-D7C7417F4A4A}" srcId="{118DFAE8-278F-4C0A-9F5A-CEFB38533CCB}" destId="{ED9DACF1-FC36-47D2-AED3-E43E97CB4D62}" srcOrd="1" destOrd="0" parTransId="{9D4C3DA8-1A4E-4218-85ED-F55E817C6C5C}" sibTransId="{49B12999-97FD-40F3-8875-19A7A588C5CA}"/>
    <dgm:cxn modelId="{D147C3E3-BEA6-45A7-882B-B1EC20102DC7}" type="presOf" srcId="{7AA78E04-DAA0-46D3-8FC2-2D48EC196FD9}" destId="{F25FED75-8E35-48CB-A0E2-28D3A2FD0129}" srcOrd="0" destOrd="0" presId="urn:microsoft.com/office/officeart/2005/8/layout/hProcess7#1"/>
    <dgm:cxn modelId="{28622798-8A11-43CE-8813-B697B7709019}" srcId="{D34BA3FC-769F-4572-8DC9-43CD9BF6B9BF}" destId="{F747FA7B-F518-4E95-BB32-007B12E030C1}" srcOrd="0" destOrd="0" parTransId="{C1CBBD06-10E5-4376-A5F3-609C53CD35A4}" sibTransId="{56A147BF-D2B7-470C-B528-3B9A4F6130EF}"/>
    <dgm:cxn modelId="{45883442-DA09-4957-A03C-BD7325B089B5}" srcId="{7AA78E04-DAA0-46D3-8FC2-2D48EC196FD9}" destId="{CF3BA62D-957E-4145-86A6-D7CB8CF26345}" srcOrd="0" destOrd="0" parTransId="{915CB2A1-95BE-49E4-845E-531D96146877}" sibTransId="{9C67062F-782C-478B-9E9A-F17E6C25B7D0}"/>
    <dgm:cxn modelId="{ABBC5F67-D23F-49A6-B629-FC92B08271F6}" type="presOf" srcId="{7AA78E04-DAA0-46D3-8FC2-2D48EC196FD9}" destId="{BC491205-6700-4D63-ACC2-0321BC188021}" srcOrd="1" destOrd="0" presId="urn:microsoft.com/office/officeart/2005/8/layout/hProcess7#1"/>
    <dgm:cxn modelId="{5779CE2B-B07E-4704-806C-1939D282ACA8}" type="presParOf" srcId="{CA2DECD3-70C8-4F78-991D-10CFD987F948}" destId="{C60EF3B6-F80C-421D-A48C-0E5282343027}" srcOrd="0" destOrd="0" presId="urn:microsoft.com/office/officeart/2005/8/layout/hProcess7#1"/>
    <dgm:cxn modelId="{DBF7E564-1D4F-494A-8594-7745E8B2526F}" type="presParOf" srcId="{C60EF3B6-F80C-421D-A48C-0E5282343027}" destId="{F25FED75-8E35-48CB-A0E2-28D3A2FD0129}" srcOrd="0" destOrd="0" presId="urn:microsoft.com/office/officeart/2005/8/layout/hProcess7#1"/>
    <dgm:cxn modelId="{98D13A84-DF3D-43AB-8D85-3C9F54881DBE}" type="presParOf" srcId="{C60EF3B6-F80C-421D-A48C-0E5282343027}" destId="{BC491205-6700-4D63-ACC2-0321BC188021}" srcOrd="1" destOrd="0" presId="urn:microsoft.com/office/officeart/2005/8/layout/hProcess7#1"/>
    <dgm:cxn modelId="{C0A1BA7A-E3CA-47FD-A1DF-90E2D236A0B0}" type="presParOf" srcId="{C60EF3B6-F80C-421D-A48C-0E5282343027}" destId="{280A8D87-EEA3-4344-AA01-35B82D55D27E}" srcOrd="2" destOrd="0" presId="urn:microsoft.com/office/officeart/2005/8/layout/hProcess7#1"/>
    <dgm:cxn modelId="{1EE706CB-8B57-4AC6-8346-B6E857642E6B}" type="presParOf" srcId="{CA2DECD3-70C8-4F78-991D-10CFD987F948}" destId="{77A774EF-A91B-4EA8-9710-156F03E8E722}" srcOrd="1" destOrd="0" presId="urn:microsoft.com/office/officeart/2005/8/layout/hProcess7#1"/>
    <dgm:cxn modelId="{DE2A43FD-028B-4126-A7CC-696324947087}" type="presParOf" srcId="{CA2DECD3-70C8-4F78-991D-10CFD987F948}" destId="{3CAED2D7-E5B9-4148-83EE-060056669F23}" srcOrd="2" destOrd="0" presId="urn:microsoft.com/office/officeart/2005/8/layout/hProcess7#1"/>
    <dgm:cxn modelId="{34685732-AD02-4143-B193-C84306CF9C07}" type="presParOf" srcId="{3CAED2D7-E5B9-4148-83EE-060056669F23}" destId="{7C981972-576C-4500-B0E6-6EB1F5C5E963}" srcOrd="0" destOrd="0" presId="urn:microsoft.com/office/officeart/2005/8/layout/hProcess7#1"/>
    <dgm:cxn modelId="{69F1894C-0C77-4389-9C94-825A8AC1D49E}" type="presParOf" srcId="{3CAED2D7-E5B9-4148-83EE-060056669F23}" destId="{B1203071-4AC3-4D94-BFD1-7EE340629F54}" srcOrd="1" destOrd="0" presId="urn:microsoft.com/office/officeart/2005/8/layout/hProcess7#1"/>
    <dgm:cxn modelId="{E1856742-0BC8-413E-A744-AFC6C1F5A5CF}" type="presParOf" srcId="{3CAED2D7-E5B9-4148-83EE-060056669F23}" destId="{71440EDB-DE0D-4F8B-9C7B-5190118E79F0}" srcOrd="2" destOrd="0" presId="urn:microsoft.com/office/officeart/2005/8/layout/hProcess7#1"/>
    <dgm:cxn modelId="{C76585E2-9E60-47BB-8AD5-4AFC7C730E9D}" type="presParOf" srcId="{CA2DECD3-70C8-4F78-991D-10CFD987F948}" destId="{C80CD33E-4221-4B50-9824-39CAFEB02A54}" srcOrd="3" destOrd="0" presId="urn:microsoft.com/office/officeart/2005/8/layout/hProcess7#1"/>
    <dgm:cxn modelId="{6B4E7471-7C9C-4910-8C3A-B5449C13E3B1}" type="presParOf" srcId="{CA2DECD3-70C8-4F78-991D-10CFD987F948}" destId="{878D389E-9779-4193-B200-506E581E2154}" srcOrd="4" destOrd="0" presId="urn:microsoft.com/office/officeart/2005/8/layout/hProcess7#1"/>
    <dgm:cxn modelId="{0B63B11C-DAAE-449A-8496-8BD519162A9C}" type="presParOf" srcId="{878D389E-9779-4193-B200-506E581E2154}" destId="{9A08610B-EF86-466D-A8B7-9FBD24ABA1D6}" srcOrd="0" destOrd="0" presId="urn:microsoft.com/office/officeart/2005/8/layout/hProcess7#1"/>
    <dgm:cxn modelId="{5F7EF2D3-BEA6-480E-BFD0-D8906FB36862}" type="presParOf" srcId="{878D389E-9779-4193-B200-506E581E2154}" destId="{9AC30D16-F1F1-4C16-9CC4-1504D96B6922}" srcOrd="1" destOrd="0" presId="urn:microsoft.com/office/officeart/2005/8/layout/hProcess7#1"/>
    <dgm:cxn modelId="{B8F91CDB-B1C8-4C7F-B637-D8E765C8372A}" type="presParOf" srcId="{CA2DECD3-70C8-4F78-991D-10CFD987F948}" destId="{EE71F197-E80E-40AC-A0DC-04451C90C431}" srcOrd="5" destOrd="0" presId="urn:microsoft.com/office/officeart/2005/8/layout/hProcess7#1"/>
    <dgm:cxn modelId="{712DC7CA-3080-4BBE-899C-6AF0183E7636}" type="presParOf" srcId="{CA2DECD3-70C8-4F78-991D-10CFD987F948}" destId="{81D89549-CA9F-4B17-8E29-5DA035F6D757}" srcOrd="6" destOrd="0" presId="urn:microsoft.com/office/officeart/2005/8/layout/hProcess7#1"/>
    <dgm:cxn modelId="{5F5A365D-1271-4C15-8D3B-1BF94DF7344D}" type="presParOf" srcId="{81D89549-CA9F-4B17-8E29-5DA035F6D757}" destId="{48BAEEA2-2F5E-40C3-9C75-143E2F89F534}" srcOrd="0" destOrd="0" presId="urn:microsoft.com/office/officeart/2005/8/layout/hProcess7#1"/>
    <dgm:cxn modelId="{13E4AD44-8228-4EFB-89A3-07A05899E753}" type="presParOf" srcId="{81D89549-CA9F-4B17-8E29-5DA035F6D757}" destId="{3FD125FD-1351-41E1-9F56-5D09E7AFA17F}" srcOrd="1" destOrd="0" presId="urn:microsoft.com/office/officeart/2005/8/layout/hProcess7#1"/>
    <dgm:cxn modelId="{50DA8E12-2E4F-4B65-9FAA-3FA11133DE77}" type="presParOf" srcId="{81D89549-CA9F-4B17-8E29-5DA035F6D757}" destId="{6A5DE708-D778-408C-81C8-C95B6E9233E0}" srcOrd="2" destOrd="0" presId="urn:microsoft.com/office/officeart/2005/8/layout/hProcess7#1"/>
    <dgm:cxn modelId="{F24CC98C-3441-4147-8B78-935AB6B8854C}" type="presParOf" srcId="{CA2DECD3-70C8-4F78-991D-10CFD987F948}" destId="{E960A9C8-0813-4BA4-B9FB-B061E1A49DC5}" srcOrd="7" destOrd="0" presId="urn:microsoft.com/office/officeart/2005/8/layout/hProcess7#1"/>
    <dgm:cxn modelId="{1B16B284-4302-4609-AF20-63CA038CF8CA}" type="presParOf" srcId="{CA2DECD3-70C8-4F78-991D-10CFD987F948}" destId="{854BA6B2-C00E-4967-AD59-0162929600B8}" srcOrd="8" destOrd="0" presId="urn:microsoft.com/office/officeart/2005/8/layout/hProcess7#1"/>
    <dgm:cxn modelId="{FB20881C-46A0-4F4E-BF66-1937D0C4F092}" type="presParOf" srcId="{854BA6B2-C00E-4967-AD59-0162929600B8}" destId="{654A3831-F6FF-4B52-9A78-E499BD3CD4B7}" srcOrd="0" destOrd="0" presId="urn:microsoft.com/office/officeart/2005/8/layout/hProcess7#1"/>
    <dgm:cxn modelId="{66793CF6-7575-4DD0-8C53-52C08CCBB7F7}" type="presParOf" srcId="{854BA6B2-C00E-4967-AD59-0162929600B8}" destId="{DA7E39EC-E930-4B01-BFC0-DA77521D5439}" srcOrd="1" destOrd="0" presId="urn:microsoft.com/office/officeart/2005/8/layout/hProcess7#1"/>
    <dgm:cxn modelId="{AA7206B0-7CA8-401F-9423-DFB6F3972A21}" type="presParOf" srcId="{854BA6B2-C00E-4967-AD59-0162929600B8}" destId="{372EE75C-1224-41AB-959E-4DFC02348FEB}"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3F8FE-BB9B-46C3-869F-971F444B75D7}" type="doc">
      <dgm:prSet loTypeId="urn:microsoft.com/office/officeart/2005/8/layout/gear1" loCatId="cycle" qsTypeId="urn:microsoft.com/office/officeart/2005/8/quickstyle/3d1" qsCatId="3D" csTypeId="urn:microsoft.com/office/officeart/2005/8/colors/colorful5" csCatId="colorful" phldr="1"/>
      <dgm:spPr/>
    </dgm:pt>
    <dgm:pt modelId="{441695EE-ED14-4526-A749-D43A87AAF716}">
      <dgm:prSet phldrT="[文字]"/>
      <dgm:spPr/>
      <dgm:t>
        <a:bodyPr/>
        <a:lstStyle/>
        <a:p>
          <a:r>
            <a:rPr lang="zh-TW" altLang="en-US" b="1" dirty="0" smtClean="0"/>
            <a:t>評估績效驅動因素成效</a:t>
          </a:r>
          <a:endParaRPr lang="zh-TW" altLang="en-US" b="1" dirty="0"/>
        </a:p>
      </dgm:t>
    </dgm:pt>
    <dgm:pt modelId="{1A44F26C-BCF4-44C3-95BF-6AA81D847CB9}" type="parTrans" cxnId="{6B1D855D-4996-4383-98D0-E0669ED50C43}">
      <dgm:prSet/>
      <dgm:spPr/>
      <dgm:t>
        <a:bodyPr/>
        <a:lstStyle/>
        <a:p>
          <a:endParaRPr lang="zh-TW" altLang="en-US"/>
        </a:p>
      </dgm:t>
    </dgm:pt>
    <dgm:pt modelId="{F580814C-328A-40F6-95F3-8BCECAB3EE54}" type="sibTrans" cxnId="{6B1D855D-4996-4383-98D0-E0669ED50C43}">
      <dgm:prSet/>
      <dgm:spPr/>
      <dgm:t>
        <a:bodyPr/>
        <a:lstStyle/>
        <a:p>
          <a:endParaRPr lang="zh-TW" altLang="en-US"/>
        </a:p>
      </dgm:t>
    </dgm:pt>
    <dgm:pt modelId="{EFD099C9-8190-4DD2-96F5-2973B45B76B4}">
      <dgm:prSet phldrT="[文字]"/>
      <dgm:spPr/>
      <dgm:t>
        <a:bodyPr/>
        <a:lstStyle/>
        <a:p>
          <a:r>
            <a:rPr lang="zh-TW" altLang="en-US" b="1" dirty="0" smtClean="0"/>
            <a:t>調整再造措施</a:t>
          </a:r>
          <a:endParaRPr lang="zh-TW" altLang="en-US" b="1" dirty="0"/>
        </a:p>
      </dgm:t>
    </dgm:pt>
    <dgm:pt modelId="{704EFD21-CD7D-438A-BC28-5327503AD917}" type="parTrans" cxnId="{BFB3FAE8-222A-4AA1-AE84-08558B9F7550}">
      <dgm:prSet/>
      <dgm:spPr/>
      <dgm:t>
        <a:bodyPr/>
        <a:lstStyle/>
        <a:p>
          <a:endParaRPr lang="zh-TW" altLang="en-US"/>
        </a:p>
      </dgm:t>
    </dgm:pt>
    <dgm:pt modelId="{4855133D-89F8-493C-8660-BF288D6AE999}" type="sibTrans" cxnId="{BFB3FAE8-222A-4AA1-AE84-08558B9F7550}">
      <dgm:prSet/>
      <dgm:spPr/>
      <dgm:t>
        <a:bodyPr/>
        <a:lstStyle/>
        <a:p>
          <a:endParaRPr lang="zh-TW" altLang="en-US"/>
        </a:p>
      </dgm:t>
    </dgm:pt>
    <dgm:pt modelId="{9AA1AC55-5CF3-4993-9BBC-751A6D7D17E3}">
      <dgm:prSet phldrT="[文字]"/>
      <dgm:spPr/>
      <dgm:t>
        <a:bodyPr/>
        <a:lstStyle/>
        <a:p>
          <a:r>
            <a:rPr lang="zh-TW" altLang="en-US" b="1" dirty="0" smtClean="0"/>
            <a:t>累積再造動能</a:t>
          </a:r>
          <a:endParaRPr lang="zh-TW" altLang="en-US" b="1" dirty="0"/>
        </a:p>
      </dgm:t>
    </dgm:pt>
    <dgm:pt modelId="{318FC703-758C-4212-A572-0C743A213FFB}" type="parTrans" cxnId="{A5E69DD4-83E0-4078-ACDF-FA8EC3A87855}">
      <dgm:prSet/>
      <dgm:spPr/>
      <dgm:t>
        <a:bodyPr/>
        <a:lstStyle/>
        <a:p>
          <a:endParaRPr lang="zh-TW" altLang="en-US"/>
        </a:p>
      </dgm:t>
    </dgm:pt>
    <dgm:pt modelId="{38CE3669-C849-49B7-9F17-4FAA832418F9}" type="sibTrans" cxnId="{A5E69DD4-83E0-4078-ACDF-FA8EC3A87855}">
      <dgm:prSet/>
      <dgm:spPr/>
      <dgm:t>
        <a:bodyPr/>
        <a:lstStyle/>
        <a:p>
          <a:endParaRPr lang="zh-TW" altLang="en-US"/>
        </a:p>
      </dgm:t>
    </dgm:pt>
    <dgm:pt modelId="{346E4851-E650-4686-B5ED-9B3A8677DE5A}" type="pres">
      <dgm:prSet presAssocID="{4BD3F8FE-BB9B-46C3-869F-971F444B75D7}" presName="composite" presStyleCnt="0">
        <dgm:presLayoutVars>
          <dgm:chMax val="3"/>
          <dgm:animLvl val="lvl"/>
          <dgm:resizeHandles val="exact"/>
        </dgm:presLayoutVars>
      </dgm:prSet>
      <dgm:spPr/>
    </dgm:pt>
    <dgm:pt modelId="{D8458D85-C6DC-4B02-B5F0-C54924BE6959}" type="pres">
      <dgm:prSet presAssocID="{441695EE-ED14-4526-A749-D43A87AAF716}" presName="gear1" presStyleLbl="node1" presStyleIdx="0" presStyleCnt="3">
        <dgm:presLayoutVars>
          <dgm:chMax val="1"/>
          <dgm:bulletEnabled val="1"/>
        </dgm:presLayoutVars>
      </dgm:prSet>
      <dgm:spPr/>
      <dgm:t>
        <a:bodyPr/>
        <a:lstStyle/>
        <a:p>
          <a:endParaRPr lang="zh-TW" altLang="en-US"/>
        </a:p>
      </dgm:t>
    </dgm:pt>
    <dgm:pt modelId="{70EEAD48-AF88-4D4D-8BCE-FF182C8B7CD9}" type="pres">
      <dgm:prSet presAssocID="{441695EE-ED14-4526-A749-D43A87AAF716}" presName="gear1srcNode" presStyleLbl="node1" presStyleIdx="0" presStyleCnt="3"/>
      <dgm:spPr/>
      <dgm:t>
        <a:bodyPr/>
        <a:lstStyle/>
        <a:p>
          <a:endParaRPr lang="zh-TW" altLang="en-US"/>
        </a:p>
      </dgm:t>
    </dgm:pt>
    <dgm:pt modelId="{4D422FB4-D5F9-4B7C-AD8F-C09C637E8B09}" type="pres">
      <dgm:prSet presAssocID="{441695EE-ED14-4526-A749-D43A87AAF716}" presName="gear1dstNode" presStyleLbl="node1" presStyleIdx="0" presStyleCnt="3"/>
      <dgm:spPr/>
      <dgm:t>
        <a:bodyPr/>
        <a:lstStyle/>
        <a:p>
          <a:endParaRPr lang="zh-TW" altLang="en-US"/>
        </a:p>
      </dgm:t>
    </dgm:pt>
    <dgm:pt modelId="{D2E14142-0981-4BBA-84BE-7DB87C28D32A}" type="pres">
      <dgm:prSet presAssocID="{EFD099C9-8190-4DD2-96F5-2973B45B76B4}" presName="gear2" presStyleLbl="node1" presStyleIdx="1" presStyleCnt="3">
        <dgm:presLayoutVars>
          <dgm:chMax val="1"/>
          <dgm:bulletEnabled val="1"/>
        </dgm:presLayoutVars>
      </dgm:prSet>
      <dgm:spPr/>
      <dgm:t>
        <a:bodyPr/>
        <a:lstStyle/>
        <a:p>
          <a:endParaRPr lang="zh-TW" altLang="en-US"/>
        </a:p>
      </dgm:t>
    </dgm:pt>
    <dgm:pt modelId="{DB755458-AA56-4E09-9577-5052D316BB7D}" type="pres">
      <dgm:prSet presAssocID="{EFD099C9-8190-4DD2-96F5-2973B45B76B4}" presName="gear2srcNode" presStyleLbl="node1" presStyleIdx="1" presStyleCnt="3"/>
      <dgm:spPr/>
      <dgm:t>
        <a:bodyPr/>
        <a:lstStyle/>
        <a:p>
          <a:endParaRPr lang="zh-TW" altLang="en-US"/>
        </a:p>
      </dgm:t>
    </dgm:pt>
    <dgm:pt modelId="{46EDCB47-B6D0-4142-B41E-B82210873CB2}" type="pres">
      <dgm:prSet presAssocID="{EFD099C9-8190-4DD2-96F5-2973B45B76B4}" presName="gear2dstNode" presStyleLbl="node1" presStyleIdx="1" presStyleCnt="3"/>
      <dgm:spPr/>
      <dgm:t>
        <a:bodyPr/>
        <a:lstStyle/>
        <a:p>
          <a:endParaRPr lang="zh-TW" altLang="en-US"/>
        </a:p>
      </dgm:t>
    </dgm:pt>
    <dgm:pt modelId="{F16B017F-BB96-4325-81AB-4DC670C72568}" type="pres">
      <dgm:prSet presAssocID="{9AA1AC55-5CF3-4993-9BBC-751A6D7D17E3}" presName="gear3" presStyleLbl="node1" presStyleIdx="2" presStyleCnt="3"/>
      <dgm:spPr/>
      <dgm:t>
        <a:bodyPr/>
        <a:lstStyle/>
        <a:p>
          <a:endParaRPr lang="zh-TW" altLang="en-US"/>
        </a:p>
      </dgm:t>
    </dgm:pt>
    <dgm:pt modelId="{1DFED1BB-8E91-4601-ABAC-E98EE13D9F3E}" type="pres">
      <dgm:prSet presAssocID="{9AA1AC55-5CF3-4993-9BBC-751A6D7D17E3}" presName="gear3tx" presStyleLbl="node1" presStyleIdx="2" presStyleCnt="3">
        <dgm:presLayoutVars>
          <dgm:chMax val="1"/>
          <dgm:bulletEnabled val="1"/>
        </dgm:presLayoutVars>
      </dgm:prSet>
      <dgm:spPr/>
      <dgm:t>
        <a:bodyPr/>
        <a:lstStyle/>
        <a:p>
          <a:endParaRPr lang="zh-TW" altLang="en-US"/>
        </a:p>
      </dgm:t>
    </dgm:pt>
    <dgm:pt modelId="{EAD26F57-2AAD-4B93-B71F-323E3DB08CB2}" type="pres">
      <dgm:prSet presAssocID="{9AA1AC55-5CF3-4993-9BBC-751A6D7D17E3}" presName="gear3srcNode" presStyleLbl="node1" presStyleIdx="2" presStyleCnt="3"/>
      <dgm:spPr/>
      <dgm:t>
        <a:bodyPr/>
        <a:lstStyle/>
        <a:p>
          <a:endParaRPr lang="zh-TW" altLang="en-US"/>
        </a:p>
      </dgm:t>
    </dgm:pt>
    <dgm:pt modelId="{B8E04229-E190-4D77-A8F8-D55DBFFF0CAA}" type="pres">
      <dgm:prSet presAssocID="{9AA1AC55-5CF3-4993-9BBC-751A6D7D17E3}" presName="gear3dstNode" presStyleLbl="node1" presStyleIdx="2" presStyleCnt="3"/>
      <dgm:spPr/>
      <dgm:t>
        <a:bodyPr/>
        <a:lstStyle/>
        <a:p>
          <a:endParaRPr lang="zh-TW" altLang="en-US"/>
        </a:p>
      </dgm:t>
    </dgm:pt>
    <dgm:pt modelId="{5B805979-3ECD-4A96-AB49-462A5F66A115}" type="pres">
      <dgm:prSet presAssocID="{F580814C-328A-40F6-95F3-8BCECAB3EE54}" presName="connector1" presStyleLbl="sibTrans2D1" presStyleIdx="0" presStyleCnt="3"/>
      <dgm:spPr/>
      <dgm:t>
        <a:bodyPr/>
        <a:lstStyle/>
        <a:p>
          <a:endParaRPr lang="zh-TW" altLang="en-US"/>
        </a:p>
      </dgm:t>
    </dgm:pt>
    <dgm:pt modelId="{95D5D540-D4CF-417D-A6BE-2E38057F9E6F}" type="pres">
      <dgm:prSet presAssocID="{4855133D-89F8-493C-8660-BF288D6AE999}" presName="connector2" presStyleLbl="sibTrans2D1" presStyleIdx="1" presStyleCnt="3"/>
      <dgm:spPr/>
      <dgm:t>
        <a:bodyPr/>
        <a:lstStyle/>
        <a:p>
          <a:endParaRPr lang="zh-TW" altLang="en-US"/>
        </a:p>
      </dgm:t>
    </dgm:pt>
    <dgm:pt modelId="{C92542F3-E038-4812-B3D6-B505956FEDF7}" type="pres">
      <dgm:prSet presAssocID="{38CE3669-C849-49B7-9F17-4FAA832418F9}" presName="connector3" presStyleLbl="sibTrans2D1" presStyleIdx="2" presStyleCnt="3"/>
      <dgm:spPr/>
      <dgm:t>
        <a:bodyPr/>
        <a:lstStyle/>
        <a:p>
          <a:endParaRPr lang="zh-TW" altLang="en-US"/>
        </a:p>
      </dgm:t>
    </dgm:pt>
  </dgm:ptLst>
  <dgm:cxnLst>
    <dgm:cxn modelId="{A97076D1-A3E2-4036-A5C3-187049AF2ABD}" type="presOf" srcId="{EFD099C9-8190-4DD2-96F5-2973B45B76B4}" destId="{DB755458-AA56-4E09-9577-5052D316BB7D}" srcOrd="1" destOrd="0" presId="urn:microsoft.com/office/officeart/2005/8/layout/gear1"/>
    <dgm:cxn modelId="{848B0A56-E00E-488C-BAAC-4BCF77DF736B}" type="presOf" srcId="{9AA1AC55-5CF3-4993-9BBC-751A6D7D17E3}" destId="{F16B017F-BB96-4325-81AB-4DC670C72568}" srcOrd="0" destOrd="0" presId="urn:microsoft.com/office/officeart/2005/8/layout/gear1"/>
    <dgm:cxn modelId="{F0194CCA-E587-400D-843F-921312543E36}" type="presOf" srcId="{9AA1AC55-5CF3-4993-9BBC-751A6D7D17E3}" destId="{1DFED1BB-8E91-4601-ABAC-E98EE13D9F3E}" srcOrd="1" destOrd="0" presId="urn:microsoft.com/office/officeart/2005/8/layout/gear1"/>
    <dgm:cxn modelId="{F6726C72-E129-417F-A476-60C0041CCF57}" type="presOf" srcId="{F580814C-328A-40F6-95F3-8BCECAB3EE54}" destId="{5B805979-3ECD-4A96-AB49-462A5F66A115}" srcOrd="0" destOrd="0" presId="urn:microsoft.com/office/officeart/2005/8/layout/gear1"/>
    <dgm:cxn modelId="{DF703DD1-1EB8-45CA-94DF-9292234DA298}" type="presOf" srcId="{EFD099C9-8190-4DD2-96F5-2973B45B76B4}" destId="{D2E14142-0981-4BBA-84BE-7DB87C28D32A}" srcOrd="0" destOrd="0" presId="urn:microsoft.com/office/officeart/2005/8/layout/gear1"/>
    <dgm:cxn modelId="{6B1D855D-4996-4383-98D0-E0669ED50C43}" srcId="{4BD3F8FE-BB9B-46C3-869F-971F444B75D7}" destId="{441695EE-ED14-4526-A749-D43A87AAF716}" srcOrd="0" destOrd="0" parTransId="{1A44F26C-BCF4-44C3-95BF-6AA81D847CB9}" sibTransId="{F580814C-328A-40F6-95F3-8BCECAB3EE54}"/>
    <dgm:cxn modelId="{203F498A-B0A2-470E-B919-BC6378A4FE7A}" type="presOf" srcId="{4BD3F8FE-BB9B-46C3-869F-971F444B75D7}" destId="{346E4851-E650-4686-B5ED-9B3A8677DE5A}" srcOrd="0" destOrd="0" presId="urn:microsoft.com/office/officeart/2005/8/layout/gear1"/>
    <dgm:cxn modelId="{596EC3C5-7B79-4EE1-B7ED-7AA116895C28}" type="presOf" srcId="{441695EE-ED14-4526-A749-D43A87AAF716}" destId="{70EEAD48-AF88-4D4D-8BCE-FF182C8B7CD9}" srcOrd="1" destOrd="0" presId="urn:microsoft.com/office/officeart/2005/8/layout/gear1"/>
    <dgm:cxn modelId="{204A983E-FBEC-4045-9DF1-AE82D97A75FF}" type="presOf" srcId="{441695EE-ED14-4526-A749-D43A87AAF716}" destId="{D8458D85-C6DC-4B02-B5F0-C54924BE6959}" srcOrd="0" destOrd="0" presId="urn:microsoft.com/office/officeart/2005/8/layout/gear1"/>
    <dgm:cxn modelId="{352AA932-CA03-4878-A214-5E53FAEECA9A}" type="presOf" srcId="{9AA1AC55-5CF3-4993-9BBC-751A6D7D17E3}" destId="{EAD26F57-2AAD-4B93-B71F-323E3DB08CB2}" srcOrd="2" destOrd="0" presId="urn:microsoft.com/office/officeart/2005/8/layout/gear1"/>
    <dgm:cxn modelId="{682045FA-ECA0-4D6E-BEE2-F4EF319B8567}" type="presOf" srcId="{4855133D-89F8-493C-8660-BF288D6AE999}" destId="{95D5D540-D4CF-417D-A6BE-2E38057F9E6F}" srcOrd="0" destOrd="0" presId="urn:microsoft.com/office/officeart/2005/8/layout/gear1"/>
    <dgm:cxn modelId="{9300598F-A440-42A0-BB34-8A267A4BD90F}" type="presOf" srcId="{441695EE-ED14-4526-A749-D43A87AAF716}" destId="{4D422FB4-D5F9-4B7C-AD8F-C09C637E8B09}" srcOrd="2" destOrd="0" presId="urn:microsoft.com/office/officeart/2005/8/layout/gear1"/>
    <dgm:cxn modelId="{35B78EF9-53E7-4656-944B-3ECE54F4542E}" type="presOf" srcId="{EFD099C9-8190-4DD2-96F5-2973B45B76B4}" destId="{46EDCB47-B6D0-4142-B41E-B82210873CB2}" srcOrd="2" destOrd="0" presId="urn:microsoft.com/office/officeart/2005/8/layout/gear1"/>
    <dgm:cxn modelId="{BFB3FAE8-222A-4AA1-AE84-08558B9F7550}" srcId="{4BD3F8FE-BB9B-46C3-869F-971F444B75D7}" destId="{EFD099C9-8190-4DD2-96F5-2973B45B76B4}" srcOrd="1" destOrd="0" parTransId="{704EFD21-CD7D-438A-BC28-5327503AD917}" sibTransId="{4855133D-89F8-493C-8660-BF288D6AE999}"/>
    <dgm:cxn modelId="{A5E69DD4-83E0-4078-ACDF-FA8EC3A87855}" srcId="{4BD3F8FE-BB9B-46C3-869F-971F444B75D7}" destId="{9AA1AC55-5CF3-4993-9BBC-751A6D7D17E3}" srcOrd="2" destOrd="0" parTransId="{318FC703-758C-4212-A572-0C743A213FFB}" sibTransId="{38CE3669-C849-49B7-9F17-4FAA832418F9}"/>
    <dgm:cxn modelId="{C5017DF7-3449-4874-B16D-D3E3D13A2D8C}" type="presOf" srcId="{38CE3669-C849-49B7-9F17-4FAA832418F9}" destId="{C92542F3-E038-4812-B3D6-B505956FEDF7}" srcOrd="0" destOrd="0" presId="urn:microsoft.com/office/officeart/2005/8/layout/gear1"/>
    <dgm:cxn modelId="{BC90481C-E680-4440-8430-4F975CFCC6C9}" type="presOf" srcId="{9AA1AC55-5CF3-4993-9BBC-751A6D7D17E3}" destId="{B8E04229-E190-4D77-A8F8-D55DBFFF0CAA}" srcOrd="3" destOrd="0" presId="urn:microsoft.com/office/officeart/2005/8/layout/gear1"/>
    <dgm:cxn modelId="{5F7AE86D-C795-4A44-BC50-FECDF9947847}" type="presParOf" srcId="{346E4851-E650-4686-B5ED-9B3A8677DE5A}" destId="{D8458D85-C6DC-4B02-B5F0-C54924BE6959}" srcOrd="0" destOrd="0" presId="urn:microsoft.com/office/officeart/2005/8/layout/gear1"/>
    <dgm:cxn modelId="{1D73ACBE-4356-40C5-8122-7A8B29CE48AD}" type="presParOf" srcId="{346E4851-E650-4686-B5ED-9B3A8677DE5A}" destId="{70EEAD48-AF88-4D4D-8BCE-FF182C8B7CD9}" srcOrd="1" destOrd="0" presId="urn:microsoft.com/office/officeart/2005/8/layout/gear1"/>
    <dgm:cxn modelId="{CE848BB9-3CDE-4AD3-B542-B62CF4960A92}" type="presParOf" srcId="{346E4851-E650-4686-B5ED-9B3A8677DE5A}" destId="{4D422FB4-D5F9-4B7C-AD8F-C09C637E8B09}" srcOrd="2" destOrd="0" presId="urn:microsoft.com/office/officeart/2005/8/layout/gear1"/>
    <dgm:cxn modelId="{E25A32DC-D43D-4122-A9BA-D8BAD7BD1B15}" type="presParOf" srcId="{346E4851-E650-4686-B5ED-9B3A8677DE5A}" destId="{D2E14142-0981-4BBA-84BE-7DB87C28D32A}" srcOrd="3" destOrd="0" presId="urn:microsoft.com/office/officeart/2005/8/layout/gear1"/>
    <dgm:cxn modelId="{E008CFD0-23D9-41AA-A812-870347BE3941}" type="presParOf" srcId="{346E4851-E650-4686-B5ED-9B3A8677DE5A}" destId="{DB755458-AA56-4E09-9577-5052D316BB7D}" srcOrd="4" destOrd="0" presId="urn:microsoft.com/office/officeart/2005/8/layout/gear1"/>
    <dgm:cxn modelId="{A1B49602-8513-471B-96B1-FDB32A4F820C}" type="presParOf" srcId="{346E4851-E650-4686-B5ED-9B3A8677DE5A}" destId="{46EDCB47-B6D0-4142-B41E-B82210873CB2}" srcOrd="5" destOrd="0" presId="urn:microsoft.com/office/officeart/2005/8/layout/gear1"/>
    <dgm:cxn modelId="{BB1B5F05-4BCB-4283-9683-30FDF9851A1A}" type="presParOf" srcId="{346E4851-E650-4686-B5ED-9B3A8677DE5A}" destId="{F16B017F-BB96-4325-81AB-4DC670C72568}" srcOrd="6" destOrd="0" presId="urn:microsoft.com/office/officeart/2005/8/layout/gear1"/>
    <dgm:cxn modelId="{06DFA2F1-5F06-456B-8AFB-A1E2E14D586C}" type="presParOf" srcId="{346E4851-E650-4686-B5ED-9B3A8677DE5A}" destId="{1DFED1BB-8E91-4601-ABAC-E98EE13D9F3E}" srcOrd="7" destOrd="0" presId="urn:microsoft.com/office/officeart/2005/8/layout/gear1"/>
    <dgm:cxn modelId="{47ED5351-2C39-455C-9F30-449BB994F062}" type="presParOf" srcId="{346E4851-E650-4686-B5ED-9B3A8677DE5A}" destId="{EAD26F57-2AAD-4B93-B71F-323E3DB08CB2}" srcOrd="8" destOrd="0" presId="urn:microsoft.com/office/officeart/2005/8/layout/gear1"/>
    <dgm:cxn modelId="{B25BF408-A447-48B2-90FB-F4E29DFF6D80}" type="presParOf" srcId="{346E4851-E650-4686-B5ED-9B3A8677DE5A}" destId="{B8E04229-E190-4D77-A8F8-D55DBFFF0CAA}" srcOrd="9" destOrd="0" presId="urn:microsoft.com/office/officeart/2005/8/layout/gear1"/>
    <dgm:cxn modelId="{3300C035-C979-447A-8813-9DB5C0185E0A}" type="presParOf" srcId="{346E4851-E650-4686-B5ED-9B3A8677DE5A}" destId="{5B805979-3ECD-4A96-AB49-462A5F66A115}" srcOrd="10" destOrd="0" presId="urn:microsoft.com/office/officeart/2005/8/layout/gear1"/>
    <dgm:cxn modelId="{7D9FE8EB-5DD7-4A4B-9784-09349DFADA60}" type="presParOf" srcId="{346E4851-E650-4686-B5ED-9B3A8677DE5A}" destId="{95D5D540-D4CF-417D-A6BE-2E38057F9E6F}" srcOrd="11" destOrd="0" presId="urn:microsoft.com/office/officeart/2005/8/layout/gear1"/>
    <dgm:cxn modelId="{B24D070A-4A32-4157-9894-B41BA88666F9}" type="presParOf" srcId="{346E4851-E650-4686-B5ED-9B3A8677DE5A}" destId="{C92542F3-E038-4812-B3D6-B505956FEDF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69DE49-8958-4C21-8463-FC57CB20F0DE}" type="doc">
      <dgm:prSet loTypeId="urn:microsoft.com/office/officeart/2008/layout/AscendingPictureAccentProcess" loCatId="process" qsTypeId="urn:microsoft.com/office/officeart/2005/8/quickstyle/simple3" qsCatId="simple" csTypeId="urn:microsoft.com/office/officeart/2005/8/colors/accent1_2" csCatId="accent1" phldr="1"/>
      <dgm:spPr/>
      <dgm:t>
        <a:bodyPr/>
        <a:lstStyle/>
        <a:p>
          <a:endParaRPr lang="zh-TW" altLang="en-US"/>
        </a:p>
      </dgm:t>
    </dgm:pt>
    <dgm:pt modelId="{4F30D36A-B409-4E21-9910-01149FECC142}">
      <dgm:prSet phldrT="[文字]" custT="1"/>
      <dgm:spPr/>
      <dgm:t>
        <a:bodyPr/>
        <a:lstStyle/>
        <a:p>
          <a:r>
            <a:rPr lang="zh-TW" altLang="en-US" sz="2800" b="1" dirty="0" smtClean="0"/>
            <a:t>財務</a:t>
          </a:r>
          <a:endParaRPr lang="zh-TW" altLang="en-US" sz="2800" b="1" dirty="0"/>
        </a:p>
      </dgm:t>
    </dgm:pt>
    <dgm:pt modelId="{00467D9A-902E-4584-8079-623CCF3B1B98}" type="parTrans" cxnId="{852315AE-2EA4-44D3-8347-A9745A5F831B}">
      <dgm:prSet/>
      <dgm:spPr/>
      <dgm:t>
        <a:bodyPr/>
        <a:lstStyle/>
        <a:p>
          <a:endParaRPr lang="zh-TW" altLang="en-US"/>
        </a:p>
      </dgm:t>
    </dgm:pt>
    <dgm:pt modelId="{778EBF18-A5E6-42EE-855F-D90D5963622E}" type="sibTrans" cxnId="{852315AE-2EA4-44D3-8347-A9745A5F831B}">
      <dgm:prSet/>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5000" r="-25000"/>
          </a:stretch>
        </a:blipFill>
      </dgm:spPr>
      <dgm:t>
        <a:bodyPr/>
        <a:lstStyle/>
        <a:p>
          <a:endParaRPr lang="zh-TW" altLang="en-US"/>
        </a:p>
      </dgm:t>
    </dgm:pt>
    <dgm:pt modelId="{F0468D97-FD6B-4920-9DF5-08A467274B7D}">
      <dgm:prSet phldrT="[文字]" custT="1"/>
      <dgm:spPr/>
      <dgm:t>
        <a:bodyPr/>
        <a:lstStyle/>
        <a:p>
          <a:r>
            <a:rPr lang="zh-TW" altLang="en-US" sz="2800" b="1" dirty="0" smtClean="0"/>
            <a:t>顧客</a:t>
          </a:r>
          <a:endParaRPr lang="zh-TW" altLang="en-US" sz="2800" b="1" dirty="0"/>
        </a:p>
      </dgm:t>
    </dgm:pt>
    <dgm:pt modelId="{F15C83FE-6E91-48EF-ABD1-60391EBA8F79}" type="parTrans" cxnId="{A8F620EA-EF40-4F37-857B-195FA460E23A}">
      <dgm:prSet/>
      <dgm:spPr/>
      <dgm:t>
        <a:bodyPr/>
        <a:lstStyle/>
        <a:p>
          <a:endParaRPr lang="zh-TW" altLang="en-US"/>
        </a:p>
      </dgm:t>
    </dgm:pt>
    <dgm:pt modelId="{FE14F5B3-FB9D-42C1-A1BB-3925AE7CD18F}" type="sibTrans" cxnId="{A8F620EA-EF40-4F37-857B-195FA460E23A}">
      <dgm:prSet/>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6000" r="-26000"/>
          </a:stretch>
        </a:blipFill>
      </dgm:spPr>
      <dgm:t>
        <a:bodyPr/>
        <a:lstStyle/>
        <a:p>
          <a:endParaRPr lang="zh-TW" altLang="en-US"/>
        </a:p>
      </dgm:t>
    </dgm:pt>
    <dgm:pt modelId="{55C66E93-2B8A-420D-8BC7-90CA657DF2D3}">
      <dgm:prSet phldrT="[文字]" custT="1"/>
      <dgm:spPr/>
      <dgm:t>
        <a:bodyPr/>
        <a:lstStyle/>
        <a:p>
          <a:r>
            <a:rPr lang="zh-TW" altLang="en-US" sz="2800" b="1" dirty="0" smtClean="0"/>
            <a:t>學習成長</a:t>
          </a:r>
          <a:endParaRPr lang="zh-TW" altLang="en-US" sz="2800" b="1" dirty="0"/>
        </a:p>
      </dgm:t>
    </dgm:pt>
    <dgm:pt modelId="{3346A76A-6DEF-45AD-A010-986BB52E7418}" type="parTrans" cxnId="{B74FE45F-F916-4EE7-97A2-D5D545E790C6}">
      <dgm:prSet/>
      <dgm:spPr/>
      <dgm:t>
        <a:bodyPr/>
        <a:lstStyle/>
        <a:p>
          <a:endParaRPr lang="zh-TW" altLang="en-US"/>
        </a:p>
      </dgm:t>
    </dgm:pt>
    <dgm:pt modelId="{BFB02D6E-2A14-4C69-B541-AABD2C0DE5E8}" type="sibTrans" cxnId="{B74FE45F-F916-4EE7-97A2-D5D545E790C6}">
      <dgm:prSet/>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8000" r="-28000"/>
          </a:stretch>
        </a:blipFill>
      </dgm:spPr>
      <dgm:t>
        <a:bodyPr/>
        <a:lstStyle/>
        <a:p>
          <a:endParaRPr lang="zh-TW" altLang="en-US"/>
        </a:p>
      </dgm:t>
    </dgm:pt>
    <dgm:pt modelId="{C2808A1F-F7BE-48BF-95FA-69A31E98D8DD}">
      <dgm:prSet phldrT="[文字]" custT="1"/>
      <dgm:spPr/>
      <dgm:t>
        <a:bodyPr/>
        <a:lstStyle/>
        <a:p>
          <a:r>
            <a:rPr lang="zh-TW" altLang="en-US" sz="2800" b="1" dirty="0" smtClean="0"/>
            <a:t>內部流程</a:t>
          </a:r>
          <a:endParaRPr lang="zh-TW" altLang="en-US" sz="2800" b="1" dirty="0"/>
        </a:p>
      </dgm:t>
    </dgm:pt>
    <dgm:pt modelId="{EA3ADB33-7574-4CA2-B401-EF2A475CE4E5}" type="sibTrans" cxnId="{ECCCF23F-277D-45F5-83E6-25976639659A}">
      <dgm:prSet/>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17000" r="-17000"/>
          </a:stretch>
        </a:blipFill>
      </dgm:spPr>
      <dgm:t>
        <a:bodyPr/>
        <a:lstStyle/>
        <a:p>
          <a:endParaRPr lang="zh-TW" altLang="en-US"/>
        </a:p>
      </dgm:t>
    </dgm:pt>
    <dgm:pt modelId="{FD297D6E-1710-4413-A965-585F2D5D4251}" type="parTrans" cxnId="{ECCCF23F-277D-45F5-83E6-25976639659A}">
      <dgm:prSet/>
      <dgm:spPr/>
      <dgm:t>
        <a:bodyPr/>
        <a:lstStyle/>
        <a:p>
          <a:endParaRPr lang="zh-TW" altLang="en-US"/>
        </a:p>
      </dgm:t>
    </dgm:pt>
    <dgm:pt modelId="{56674EE3-F63B-4DD2-803A-C52A34AC17C5}" type="pres">
      <dgm:prSet presAssocID="{7C69DE49-8958-4C21-8463-FC57CB20F0DE}" presName="Name0" presStyleCnt="0">
        <dgm:presLayoutVars>
          <dgm:chMax val="7"/>
          <dgm:chPref val="7"/>
          <dgm:dir/>
        </dgm:presLayoutVars>
      </dgm:prSet>
      <dgm:spPr/>
      <dgm:t>
        <a:bodyPr/>
        <a:lstStyle/>
        <a:p>
          <a:endParaRPr lang="zh-TW" altLang="en-US"/>
        </a:p>
      </dgm:t>
    </dgm:pt>
    <dgm:pt modelId="{1B3CDC25-BEB0-4C42-B64C-6772BE7FE530}" type="pres">
      <dgm:prSet presAssocID="{7C69DE49-8958-4C21-8463-FC57CB20F0DE}" presName="dot1" presStyleLbl="alignNode1" presStyleIdx="0" presStyleCnt="13"/>
      <dgm:spPr/>
    </dgm:pt>
    <dgm:pt modelId="{77881F46-AFD1-4424-A2A1-8090D9467E3D}" type="pres">
      <dgm:prSet presAssocID="{7C69DE49-8958-4C21-8463-FC57CB20F0DE}" presName="dot2" presStyleLbl="alignNode1" presStyleIdx="1" presStyleCnt="13"/>
      <dgm:spPr/>
    </dgm:pt>
    <dgm:pt modelId="{DCD56463-75F7-4720-8618-A38B425B09F5}" type="pres">
      <dgm:prSet presAssocID="{7C69DE49-8958-4C21-8463-FC57CB20F0DE}" presName="dot3" presStyleLbl="alignNode1" presStyleIdx="2" presStyleCnt="13"/>
      <dgm:spPr/>
    </dgm:pt>
    <dgm:pt modelId="{E5977E60-2666-4B79-A7C1-776B9F724FBB}" type="pres">
      <dgm:prSet presAssocID="{7C69DE49-8958-4C21-8463-FC57CB20F0DE}" presName="dot4" presStyleLbl="alignNode1" presStyleIdx="3" presStyleCnt="13"/>
      <dgm:spPr/>
    </dgm:pt>
    <dgm:pt modelId="{50331574-EAE4-4246-8F1D-85101C3A9AD8}" type="pres">
      <dgm:prSet presAssocID="{7C69DE49-8958-4C21-8463-FC57CB20F0DE}" presName="dot5" presStyleLbl="alignNode1" presStyleIdx="4" presStyleCnt="13"/>
      <dgm:spPr/>
    </dgm:pt>
    <dgm:pt modelId="{F01814C1-1096-4739-947B-7C9319D1AD35}" type="pres">
      <dgm:prSet presAssocID="{7C69DE49-8958-4C21-8463-FC57CB20F0DE}" presName="dot6" presStyleLbl="alignNode1" presStyleIdx="5" presStyleCnt="13"/>
      <dgm:spPr/>
    </dgm:pt>
    <dgm:pt modelId="{F7BFDE8D-6275-4E14-8FD0-BCD05C924957}" type="pres">
      <dgm:prSet presAssocID="{7C69DE49-8958-4C21-8463-FC57CB20F0DE}" presName="dotArrow1" presStyleLbl="alignNode1" presStyleIdx="6" presStyleCnt="13"/>
      <dgm:spPr/>
    </dgm:pt>
    <dgm:pt modelId="{49931F3B-D936-4F96-A36D-F13DAFF87660}" type="pres">
      <dgm:prSet presAssocID="{7C69DE49-8958-4C21-8463-FC57CB20F0DE}" presName="dotArrow2" presStyleLbl="alignNode1" presStyleIdx="7" presStyleCnt="13"/>
      <dgm:spPr/>
    </dgm:pt>
    <dgm:pt modelId="{8D5F514E-7C30-4A86-A6FF-2769F712673B}" type="pres">
      <dgm:prSet presAssocID="{7C69DE49-8958-4C21-8463-FC57CB20F0DE}" presName="dotArrow3" presStyleLbl="alignNode1" presStyleIdx="8" presStyleCnt="13"/>
      <dgm:spPr/>
    </dgm:pt>
    <dgm:pt modelId="{C011C4C6-5AF2-4CD8-816E-1854958D86F4}" type="pres">
      <dgm:prSet presAssocID="{7C69DE49-8958-4C21-8463-FC57CB20F0DE}" presName="dotArrow4" presStyleLbl="alignNode1" presStyleIdx="9" presStyleCnt="13"/>
      <dgm:spPr/>
    </dgm:pt>
    <dgm:pt modelId="{909ED505-80DE-4096-BB67-6F73D4478986}" type="pres">
      <dgm:prSet presAssocID="{7C69DE49-8958-4C21-8463-FC57CB20F0DE}" presName="dotArrow5" presStyleLbl="alignNode1" presStyleIdx="10" presStyleCnt="13"/>
      <dgm:spPr/>
    </dgm:pt>
    <dgm:pt modelId="{C6F99CDD-9394-4182-8AF9-A3BC28010987}" type="pres">
      <dgm:prSet presAssocID="{7C69DE49-8958-4C21-8463-FC57CB20F0DE}" presName="dotArrow6" presStyleLbl="alignNode1" presStyleIdx="11" presStyleCnt="13"/>
      <dgm:spPr/>
    </dgm:pt>
    <dgm:pt modelId="{FC4AFD58-2E43-4D49-8BBA-947678A7C94E}" type="pres">
      <dgm:prSet presAssocID="{7C69DE49-8958-4C21-8463-FC57CB20F0DE}" presName="dotArrow7" presStyleLbl="alignNode1" presStyleIdx="12" presStyleCnt="13"/>
      <dgm:spPr/>
    </dgm:pt>
    <dgm:pt modelId="{C43AB315-8850-4D80-A027-7FE067331B80}" type="pres">
      <dgm:prSet presAssocID="{55C66E93-2B8A-420D-8BC7-90CA657DF2D3}" presName="parTx1" presStyleLbl="node1" presStyleIdx="0" presStyleCnt="4"/>
      <dgm:spPr/>
      <dgm:t>
        <a:bodyPr/>
        <a:lstStyle/>
        <a:p>
          <a:endParaRPr lang="zh-TW" altLang="en-US"/>
        </a:p>
      </dgm:t>
    </dgm:pt>
    <dgm:pt modelId="{7320ED64-A2BD-421F-80C1-5D38FB5CF73B}" type="pres">
      <dgm:prSet presAssocID="{BFB02D6E-2A14-4C69-B541-AABD2C0DE5E8}" presName="picture1" presStyleCnt="0"/>
      <dgm:spPr/>
    </dgm:pt>
    <dgm:pt modelId="{EF077ECD-2FEC-4063-9C9D-3EBEDE868C24}" type="pres">
      <dgm:prSet presAssocID="{BFB02D6E-2A14-4C69-B541-AABD2C0DE5E8}" presName="imageRepeatNode" presStyleLbl="fgImgPlace1" presStyleIdx="0" presStyleCnt="4"/>
      <dgm:spPr/>
      <dgm:t>
        <a:bodyPr/>
        <a:lstStyle/>
        <a:p>
          <a:endParaRPr lang="zh-TW" altLang="en-US"/>
        </a:p>
      </dgm:t>
    </dgm:pt>
    <dgm:pt modelId="{E00CED44-F21F-417B-B0B1-005735C780AA}" type="pres">
      <dgm:prSet presAssocID="{C2808A1F-F7BE-48BF-95FA-69A31E98D8DD}" presName="parTx2" presStyleLbl="node1" presStyleIdx="1" presStyleCnt="4"/>
      <dgm:spPr/>
      <dgm:t>
        <a:bodyPr/>
        <a:lstStyle/>
        <a:p>
          <a:endParaRPr lang="zh-TW" altLang="en-US"/>
        </a:p>
      </dgm:t>
    </dgm:pt>
    <dgm:pt modelId="{5D90B9C6-BDF4-4863-B6FC-D41F14D55992}" type="pres">
      <dgm:prSet presAssocID="{EA3ADB33-7574-4CA2-B401-EF2A475CE4E5}" presName="picture2" presStyleCnt="0"/>
      <dgm:spPr/>
    </dgm:pt>
    <dgm:pt modelId="{FC97A952-BD78-4117-AC49-9CD7908E2792}" type="pres">
      <dgm:prSet presAssocID="{EA3ADB33-7574-4CA2-B401-EF2A475CE4E5}" presName="imageRepeatNode" presStyleLbl="fgImgPlace1" presStyleIdx="1" presStyleCnt="4"/>
      <dgm:spPr/>
      <dgm:t>
        <a:bodyPr/>
        <a:lstStyle/>
        <a:p>
          <a:endParaRPr lang="zh-TW" altLang="en-US"/>
        </a:p>
      </dgm:t>
    </dgm:pt>
    <dgm:pt modelId="{71582297-4CF1-4279-BE9C-3E8875A28DA5}" type="pres">
      <dgm:prSet presAssocID="{F0468D97-FD6B-4920-9DF5-08A467274B7D}" presName="parTx3" presStyleLbl="node1" presStyleIdx="2" presStyleCnt="4"/>
      <dgm:spPr/>
      <dgm:t>
        <a:bodyPr/>
        <a:lstStyle/>
        <a:p>
          <a:endParaRPr lang="zh-TW" altLang="en-US"/>
        </a:p>
      </dgm:t>
    </dgm:pt>
    <dgm:pt modelId="{A23EB348-01C9-4460-AAF9-4928102BE555}" type="pres">
      <dgm:prSet presAssocID="{FE14F5B3-FB9D-42C1-A1BB-3925AE7CD18F}" presName="picture3" presStyleCnt="0"/>
      <dgm:spPr/>
    </dgm:pt>
    <dgm:pt modelId="{FACA0588-249C-4D34-A40D-0992CA4D7F22}" type="pres">
      <dgm:prSet presAssocID="{FE14F5B3-FB9D-42C1-A1BB-3925AE7CD18F}" presName="imageRepeatNode" presStyleLbl="fgImgPlace1" presStyleIdx="2" presStyleCnt="4"/>
      <dgm:spPr/>
      <dgm:t>
        <a:bodyPr/>
        <a:lstStyle/>
        <a:p>
          <a:endParaRPr lang="zh-TW" altLang="en-US"/>
        </a:p>
      </dgm:t>
    </dgm:pt>
    <dgm:pt modelId="{0246394B-0820-4D94-B788-86EBED2AEE43}" type="pres">
      <dgm:prSet presAssocID="{4F30D36A-B409-4E21-9910-01149FECC142}" presName="parTx4" presStyleLbl="node1" presStyleIdx="3" presStyleCnt="4"/>
      <dgm:spPr/>
      <dgm:t>
        <a:bodyPr/>
        <a:lstStyle/>
        <a:p>
          <a:endParaRPr lang="zh-TW" altLang="en-US"/>
        </a:p>
      </dgm:t>
    </dgm:pt>
    <dgm:pt modelId="{7C0572A7-B69B-4AC0-BC5A-98109970F315}" type="pres">
      <dgm:prSet presAssocID="{778EBF18-A5E6-42EE-855F-D90D5963622E}" presName="picture4" presStyleCnt="0"/>
      <dgm:spPr/>
    </dgm:pt>
    <dgm:pt modelId="{D60239E2-942A-4E20-85BC-7C69D7ACF5BA}" type="pres">
      <dgm:prSet presAssocID="{778EBF18-A5E6-42EE-855F-D90D5963622E}" presName="imageRepeatNode" presStyleLbl="fgImgPlace1" presStyleIdx="3" presStyleCnt="4"/>
      <dgm:spPr/>
      <dgm:t>
        <a:bodyPr/>
        <a:lstStyle/>
        <a:p>
          <a:endParaRPr lang="zh-TW" altLang="en-US"/>
        </a:p>
      </dgm:t>
    </dgm:pt>
  </dgm:ptLst>
  <dgm:cxnLst>
    <dgm:cxn modelId="{B74FE45F-F916-4EE7-97A2-D5D545E790C6}" srcId="{7C69DE49-8958-4C21-8463-FC57CB20F0DE}" destId="{55C66E93-2B8A-420D-8BC7-90CA657DF2D3}" srcOrd="0" destOrd="0" parTransId="{3346A76A-6DEF-45AD-A010-986BB52E7418}" sibTransId="{BFB02D6E-2A14-4C69-B541-AABD2C0DE5E8}"/>
    <dgm:cxn modelId="{A8F620EA-EF40-4F37-857B-195FA460E23A}" srcId="{7C69DE49-8958-4C21-8463-FC57CB20F0DE}" destId="{F0468D97-FD6B-4920-9DF5-08A467274B7D}" srcOrd="2" destOrd="0" parTransId="{F15C83FE-6E91-48EF-ABD1-60391EBA8F79}" sibTransId="{FE14F5B3-FB9D-42C1-A1BB-3925AE7CD18F}"/>
    <dgm:cxn modelId="{B0DCD61D-3714-403B-BF83-D516B315839D}" type="presOf" srcId="{FE14F5B3-FB9D-42C1-A1BB-3925AE7CD18F}" destId="{FACA0588-249C-4D34-A40D-0992CA4D7F22}" srcOrd="0" destOrd="0" presId="urn:microsoft.com/office/officeart/2008/layout/AscendingPictureAccentProcess"/>
    <dgm:cxn modelId="{ECCCF23F-277D-45F5-83E6-25976639659A}" srcId="{7C69DE49-8958-4C21-8463-FC57CB20F0DE}" destId="{C2808A1F-F7BE-48BF-95FA-69A31E98D8DD}" srcOrd="1" destOrd="0" parTransId="{FD297D6E-1710-4413-A965-585F2D5D4251}" sibTransId="{EA3ADB33-7574-4CA2-B401-EF2A475CE4E5}"/>
    <dgm:cxn modelId="{D5BC752C-F31A-4E7E-B2FA-2750040F545D}" type="presOf" srcId="{F0468D97-FD6B-4920-9DF5-08A467274B7D}" destId="{71582297-4CF1-4279-BE9C-3E8875A28DA5}" srcOrd="0" destOrd="0" presId="urn:microsoft.com/office/officeart/2008/layout/AscendingPictureAccentProcess"/>
    <dgm:cxn modelId="{78085A03-7F04-496A-BC63-A8389638B8AD}" type="presOf" srcId="{EA3ADB33-7574-4CA2-B401-EF2A475CE4E5}" destId="{FC97A952-BD78-4117-AC49-9CD7908E2792}" srcOrd="0" destOrd="0" presId="urn:microsoft.com/office/officeart/2008/layout/AscendingPictureAccentProcess"/>
    <dgm:cxn modelId="{B348448B-4AB8-4733-92B4-C50AAAFB8EC8}" type="presOf" srcId="{BFB02D6E-2A14-4C69-B541-AABD2C0DE5E8}" destId="{EF077ECD-2FEC-4063-9C9D-3EBEDE868C24}" srcOrd="0" destOrd="0" presId="urn:microsoft.com/office/officeart/2008/layout/AscendingPictureAccentProcess"/>
    <dgm:cxn modelId="{9E43E072-E10D-4437-A6C2-7520940E2273}" type="presOf" srcId="{4F30D36A-B409-4E21-9910-01149FECC142}" destId="{0246394B-0820-4D94-B788-86EBED2AEE43}" srcOrd="0" destOrd="0" presId="urn:microsoft.com/office/officeart/2008/layout/AscendingPictureAccentProcess"/>
    <dgm:cxn modelId="{ED1E0EE1-529C-4F0C-AFEE-91D1014E186E}" type="presOf" srcId="{7C69DE49-8958-4C21-8463-FC57CB20F0DE}" destId="{56674EE3-F63B-4DD2-803A-C52A34AC17C5}" srcOrd="0" destOrd="0" presId="urn:microsoft.com/office/officeart/2008/layout/AscendingPictureAccentProcess"/>
    <dgm:cxn modelId="{852315AE-2EA4-44D3-8347-A9745A5F831B}" srcId="{7C69DE49-8958-4C21-8463-FC57CB20F0DE}" destId="{4F30D36A-B409-4E21-9910-01149FECC142}" srcOrd="3" destOrd="0" parTransId="{00467D9A-902E-4584-8079-623CCF3B1B98}" sibTransId="{778EBF18-A5E6-42EE-855F-D90D5963622E}"/>
    <dgm:cxn modelId="{8879204F-F009-4ADD-A4EF-2E7C5521B760}" type="presOf" srcId="{C2808A1F-F7BE-48BF-95FA-69A31E98D8DD}" destId="{E00CED44-F21F-417B-B0B1-005735C780AA}" srcOrd="0" destOrd="0" presId="urn:microsoft.com/office/officeart/2008/layout/AscendingPictureAccentProcess"/>
    <dgm:cxn modelId="{CF2A9F26-C88B-4B6F-A9D8-DF4930D7DE48}" type="presOf" srcId="{55C66E93-2B8A-420D-8BC7-90CA657DF2D3}" destId="{C43AB315-8850-4D80-A027-7FE067331B80}" srcOrd="0" destOrd="0" presId="urn:microsoft.com/office/officeart/2008/layout/AscendingPictureAccentProcess"/>
    <dgm:cxn modelId="{A769B4C5-DF75-4AC7-8E9B-174FB65A42B6}" type="presOf" srcId="{778EBF18-A5E6-42EE-855F-D90D5963622E}" destId="{D60239E2-942A-4E20-85BC-7C69D7ACF5BA}" srcOrd="0" destOrd="0" presId="urn:microsoft.com/office/officeart/2008/layout/AscendingPictureAccentProcess"/>
    <dgm:cxn modelId="{8658EEE2-3D32-4557-B154-9836488FBC72}" type="presParOf" srcId="{56674EE3-F63B-4DD2-803A-C52A34AC17C5}" destId="{1B3CDC25-BEB0-4C42-B64C-6772BE7FE530}" srcOrd="0" destOrd="0" presId="urn:microsoft.com/office/officeart/2008/layout/AscendingPictureAccentProcess"/>
    <dgm:cxn modelId="{1CE45E38-5933-4FB4-BBA3-F60B6485D0F3}" type="presParOf" srcId="{56674EE3-F63B-4DD2-803A-C52A34AC17C5}" destId="{77881F46-AFD1-4424-A2A1-8090D9467E3D}" srcOrd="1" destOrd="0" presId="urn:microsoft.com/office/officeart/2008/layout/AscendingPictureAccentProcess"/>
    <dgm:cxn modelId="{1BB45963-8E21-441E-A8E5-0DB4BAC777F5}" type="presParOf" srcId="{56674EE3-F63B-4DD2-803A-C52A34AC17C5}" destId="{DCD56463-75F7-4720-8618-A38B425B09F5}" srcOrd="2" destOrd="0" presId="urn:microsoft.com/office/officeart/2008/layout/AscendingPictureAccentProcess"/>
    <dgm:cxn modelId="{E16340B1-E5AF-4F45-8CCC-A4BD187B0057}" type="presParOf" srcId="{56674EE3-F63B-4DD2-803A-C52A34AC17C5}" destId="{E5977E60-2666-4B79-A7C1-776B9F724FBB}" srcOrd="3" destOrd="0" presId="urn:microsoft.com/office/officeart/2008/layout/AscendingPictureAccentProcess"/>
    <dgm:cxn modelId="{867E239B-58D6-4DC1-9899-D79ED9CE482B}" type="presParOf" srcId="{56674EE3-F63B-4DD2-803A-C52A34AC17C5}" destId="{50331574-EAE4-4246-8F1D-85101C3A9AD8}" srcOrd="4" destOrd="0" presId="urn:microsoft.com/office/officeart/2008/layout/AscendingPictureAccentProcess"/>
    <dgm:cxn modelId="{1B709662-5600-4527-A8A5-C77092DFB820}" type="presParOf" srcId="{56674EE3-F63B-4DD2-803A-C52A34AC17C5}" destId="{F01814C1-1096-4739-947B-7C9319D1AD35}" srcOrd="5" destOrd="0" presId="urn:microsoft.com/office/officeart/2008/layout/AscendingPictureAccentProcess"/>
    <dgm:cxn modelId="{80127F8F-63B3-4FA2-AB6F-D70F85D88BA4}" type="presParOf" srcId="{56674EE3-F63B-4DD2-803A-C52A34AC17C5}" destId="{F7BFDE8D-6275-4E14-8FD0-BCD05C924957}" srcOrd="6" destOrd="0" presId="urn:microsoft.com/office/officeart/2008/layout/AscendingPictureAccentProcess"/>
    <dgm:cxn modelId="{65083557-7D42-4889-BD3E-5D16E65230EC}" type="presParOf" srcId="{56674EE3-F63B-4DD2-803A-C52A34AC17C5}" destId="{49931F3B-D936-4F96-A36D-F13DAFF87660}" srcOrd="7" destOrd="0" presId="urn:microsoft.com/office/officeart/2008/layout/AscendingPictureAccentProcess"/>
    <dgm:cxn modelId="{9FF3B5E8-08D5-4D83-87CD-E72548931A2C}" type="presParOf" srcId="{56674EE3-F63B-4DD2-803A-C52A34AC17C5}" destId="{8D5F514E-7C30-4A86-A6FF-2769F712673B}" srcOrd="8" destOrd="0" presId="urn:microsoft.com/office/officeart/2008/layout/AscendingPictureAccentProcess"/>
    <dgm:cxn modelId="{CC4A9B08-4A93-4D25-83C0-2DD31844AB99}" type="presParOf" srcId="{56674EE3-F63B-4DD2-803A-C52A34AC17C5}" destId="{C011C4C6-5AF2-4CD8-816E-1854958D86F4}" srcOrd="9" destOrd="0" presId="urn:microsoft.com/office/officeart/2008/layout/AscendingPictureAccentProcess"/>
    <dgm:cxn modelId="{04AF0EDC-1684-464E-BF6A-30DE03A8C8FB}" type="presParOf" srcId="{56674EE3-F63B-4DD2-803A-C52A34AC17C5}" destId="{909ED505-80DE-4096-BB67-6F73D4478986}" srcOrd="10" destOrd="0" presId="urn:microsoft.com/office/officeart/2008/layout/AscendingPictureAccentProcess"/>
    <dgm:cxn modelId="{CB2B657F-4D4A-490F-AD4D-4BC40CA02319}" type="presParOf" srcId="{56674EE3-F63B-4DD2-803A-C52A34AC17C5}" destId="{C6F99CDD-9394-4182-8AF9-A3BC28010987}" srcOrd="11" destOrd="0" presId="urn:microsoft.com/office/officeart/2008/layout/AscendingPictureAccentProcess"/>
    <dgm:cxn modelId="{21531031-546E-4072-A46B-53A9F0987E84}" type="presParOf" srcId="{56674EE3-F63B-4DD2-803A-C52A34AC17C5}" destId="{FC4AFD58-2E43-4D49-8BBA-947678A7C94E}" srcOrd="12" destOrd="0" presId="urn:microsoft.com/office/officeart/2008/layout/AscendingPictureAccentProcess"/>
    <dgm:cxn modelId="{8D4CBA8B-698D-4B61-85B3-130E7675E243}" type="presParOf" srcId="{56674EE3-F63B-4DD2-803A-C52A34AC17C5}" destId="{C43AB315-8850-4D80-A027-7FE067331B80}" srcOrd="13" destOrd="0" presId="urn:microsoft.com/office/officeart/2008/layout/AscendingPictureAccentProcess"/>
    <dgm:cxn modelId="{4E262817-75C7-4F6D-AB8A-844E17977FF2}" type="presParOf" srcId="{56674EE3-F63B-4DD2-803A-C52A34AC17C5}" destId="{7320ED64-A2BD-421F-80C1-5D38FB5CF73B}" srcOrd="14" destOrd="0" presId="urn:microsoft.com/office/officeart/2008/layout/AscendingPictureAccentProcess"/>
    <dgm:cxn modelId="{6B93FB2C-F330-429B-A3D9-EED5E994825A}" type="presParOf" srcId="{7320ED64-A2BD-421F-80C1-5D38FB5CF73B}" destId="{EF077ECD-2FEC-4063-9C9D-3EBEDE868C24}" srcOrd="0" destOrd="0" presId="urn:microsoft.com/office/officeart/2008/layout/AscendingPictureAccentProcess"/>
    <dgm:cxn modelId="{72945419-B710-46E6-9E1D-CA6B8F537818}" type="presParOf" srcId="{56674EE3-F63B-4DD2-803A-C52A34AC17C5}" destId="{E00CED44-F21F-417B-B0B1-005735C780AA}" srcOrd="15" destOrd="0" presId="urn:microsoft.com/office/officeart/2008/layout/AscendingPictureAccentProcess"/>
    <dgm:cxn modelId="{DBCEC431-987C-4036-8EBA-1BABCE9C7F8C}" type="presParOf" srcId="{56674EE3-F63B-4DD2-803A-C52A34AC17C5}" destId="{5D90B9C6-BDF4-4863-B6FC-D41F14D55992}" srcOrd="16" destOrd="0" presId="urn:microsoft.com/office/officeart/2008/layout/AscendingPictureAccentProcess"/>
    <dgm:cxn modelId="{2339B7FA-96B5-43F2-8F2C-E16A01B21E85}" type="presParOf" srcId="{5D90B9C6-BDF4-4863-B6FC-D41F14D55992}" destId="{FC97A952-BD78-4117-AC49-9CD7908E2792}" srcOrd="0" destOrd="0" presId="urn:microsoft.com/office/officeart/2008/layout/AscendingPictureAccentProcess"/>
    <dgm:cxn modelId="{BAD63392-2FCA-409E-BEF9-BD876F0785EA}" type="presParOf" srcId="{56674EE3-F63B-4DD2-803A-C52A34AC17C5}" destId="{71582297-4CF1-4279-BE9C-3E8875A28DA5}" srcOrd="17" destOrd="0" presId="urn:microsoft.com/office/officeart/2008/layout/AscendingPictureAccentProcess"/>
    <dgm:cxn modelId="{827185BD-3A05-468E-92A3-8D900665B77B}" type="presParOf" srcId="{56674EE3-F63B-4DD2-803A-C52A34AC17C5}" destId="{A23EB348-01C9-4460-AAF9-4928102BE555}" srcOrd="18" destOrd="0" presId="urn:microsoft.com/office/officeart/2008/layout/AscendingPictureAccentProcess"/>
    <dgm:cxn modelId="{934C761D-7545-440D-814C-9D1A9A7859AE}" type="presParOf" srcId="{A23EB348-01C9-4460-AAF9-4928102BE555}" destId="{FACA0588-249C-4D34-A40D-0992CA4D7F22}" srcOrd="0" destOrd="0" presId="urn:microsoft.com/office/officeart/2008/layout/AscendingPictureAccentProcess"/>
    <dgm:cxn modelId="{5413771C-3615-495C-BD64-684EE70E253E}" type="presParOf" srcId="{56674EE3-F63B-4DD2-803A-C52A34AC17C5}" destId="{0246394B-0820-4D94-B788-86EBED2AEE43}" srcOrd="19" destOrd="0" presId="urn:microsoft.com/office/officeart/2008/layout/AscendingPictureAccentProcess"/>
    <dgm:cxn modelId="{1D07EFCD-E259-425B-A5D1-B4C1AD658C6A}" type="presParOf" srcId="{56674EE3-F63B-4DD2-803A-C52A34AC17C5}" destId="{7C0572A7-B69B-4AC0-BC5A-98109970F315}" srcOrd="20" destOrd="0" presId="urn:microsoft.com/office/officeart/2008/layout/AscendingPictureAccentProcess"/>
    <dgm:cxn modelId="{1CC418F5-9C4B-4D08-BC69-1485DCF601FE}" type="presParOf" srcId="{7C0572A7-B69B-4AC0-BC5A-98109970F315}" destId="{D60239E2-942A-4E20-85BC-7C69D7ACF5BA}"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A8DB67-FE40-4216-978B-382481D81253}"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zh-TW" altLang="en-US"/>
        </a:p>
      </dgm:t>
    </dgm:pt>
    <dgm:pt modelId="{0C1B99F4-FCF3-406D-BE98-D753E52C1555}">
      <dgm:prSet phldrT="[文字]" custT="1"/>
      <dgm:spPr/>
      <dgm:t>
        <a:bodyPr/>
        <a:lstStyle/>
        <a:p>
          <a:r>
            <a:rPr lang="zh-TW" altLang="en-US" sz="2400" b="1" dirty="0" smtClean="0"/>
            <a:t>硬</a:t>
          </a:r>
          <a:r>
            <a:rPr lang="en-US" altLang="zh-TW" sz="2400" b="1" dirty="0" smtClean="0"/>
            <a:t>S</a:t>
          </a:r>
          <a:endParaRPr lang="zh-TW" altLang="en-US" sz="2400" b="1" dirty="0"/>
        </a:p>
      </dgm:t>
    </dgm:pt>
    <dgm:pt modelId="{0D79B10C-69B4-4ED8-8DBC-0A3CE6FCC5C6}" type="parTrans" cxnId="{A1C628F0-D3AB-4754-9506-0F6385D87D7A}">
      <dgm:prSet/>
      <dgm:spPr/>
      <dgm:t>
        <a:bodyPr/>
        <a:lstStyle/>
        <a:p>
          <a:endParaRPr lang="zh-TW" altLang="en-US"/>
        </a:p>
      </dgm:t>
    </dgm:pt>
    <dgm:pt modelId="{60C60E07-B6BD-40DD-A3A8-6989BC25417B}" type="sibTrans" cxnId="{A1C628F0-D3AB-4754-9506-0F6385D87D7A}">
      <dgm:prSet/>
      <dgm:spPr/>
      <dgm:t>
        <a:bodyPr/>
        <a:lstStyle/>
        <a:p>
          <a:endParaRPr lang="zh-TW" altLang="en-US"/>
        </a:p>
      </dgm:t>
    </dgm:pt>
    <dgm:pt modelId="{10924FA0-8555-415D-85E4-3194A8EB728D}">
      <dgm:prSet phldrT="[文字]"/>
      <dgm:spPr/>
      <dgm:t>
        <a:bodyPr/>
        <a:lstStyle/>
        <a:p>
          <a:r>
            <a:rPr lang="zh-TW" altLang="en-US" sz="1600" dirty="0" smtClean="0"/>
            <a:t>經營策略</a:t>
          </a:r>
          <a:endParaRPr lang="zh-TW" altLang="en-US" sz="1600" dirty="0"/>
        </a:p>
      </dgm:t>
    </dgm:pt>
    <dgm:pt modelId="{DD015BDE-29A3-4B4A-B54E-5F019D978043}" type="parTrans" cxnId="{92A60F9F-DEFD-44C6-AA7D-CA9EB651571B}">
      <dgm:prSet/>
      <dgm:spPr/>
      <dgm:t>
        <a:bodyPr/>
        <a:lstStyle/>
        <a:p>
          <a:endParaRPr lang="zh-TW" altLang="en-US"/>
        </a:p>
      </dgm:t>
    </dgm:pt>
    <dgm:pt modelId="{0B456514-C9A5-4F6A-AD60-3A962578ACB7}" type="sibTrans" cxnId="{92A60F9F-DEFD-44C6-AA7D-CA9EB651571B}">
      <dgm:prSet/>
      <dgm:spPr/>
      <dgm:t>
        <a:bodyPr/>
        <a:lstStyle/>
        <a:p>
          <a:endParaRPr lang="zh-TW" altLang="en-US"/>
        </a:p>
      </dgm:t>
    </dgm:pt>
    <dgm:pt modelId="{DA31E8CE-0C3F-43BF-816C-7E1BAAAF496D}">
      <dgm:prSet phldrT="[文字]"/>
      <dgm:spPr/>
      <dgm:t>
        <a:bodyPr/>
        <a:lstStyle/>
        <a:p>
          <a:r>
            <a:rPr lang="zh-TW" altLang="en-US" sz="1600" dirty="0" smtClean="0"/>
            <a:t>組織結構</a:t>
          </a:r>
          <a:endParaRPr lang="zh-TW" altLang="en-US" sz="1600" dirty="0"/>
        </a:p>
      </dgm:t>
    </dgm:pt>
    <dgm:pt modelId="{DA8F2B4D-B479-4811-A982-E2E1369533F0}" type="parTrans" cxnId="{DF3489A1-880F-461E-BD1D-89762D7D57F0}">
      <dgm:prSet/>
      <dgm:spPr/>
      <dgm:t>
        <a:bodyPr/>
        <a:lstStyle/>
        <a:p>
          <a:endParaRPr lang="zh-TW" altLang="en-US"/>
        </a:p>
      </dgm:t>
    </dgm:pt>
    <dgm:pt modelId="{1DDB726D-16D5-4DDC-A75F-11014419F99F}" type="sibTrans" cxnId="{DF3489A1-880F-461E-BD1D-89762D7D57F0}">
      <dgm:prSet/>
      <dgm:spPr/>
      <dgm:t>
        <a:bodyPr/>
        <a:lstStyle/>
        <a:p>
          <a:endParaRPr lang="zh-TW" altLang="en-US"/>
        </a:p>
      </dgm:t>
    </dgm:pt>
    <dgm:pt modelId="{0CF27D15-6009-4C3D-87A2-A915CAFF9342}">
      <dgm:prSet phldrT="[文字]" custT="1"/>
      <dgm:spPr/>
      <dgm:t>
        <a:bodyPr/>
        <a:lstStyle/>
        <a:p>
          <a:r>
            <a:rPr lang="zh-TW" altLang="en-US" sz="2400" b="1" dirty="0" smtClean="0"/>
            <a:t>軟</a:t>
          </a:r>
          <a:r>
            <a:rPr lang="en-US" altLang="zh-TW" sz="2400" b="1" dirty="0" smtClean="0"/>
            <a:t>S</a:t>
          </a:r>
          <a:endParaRPr lang="zh-TW" altLang="en-US" sz="2400" b="1" dirty="0"/>
        </a:p>
      </dgm:t>
    </dgm:pt>
    <dgm:pt modelId="{72981736-8845-4B8C-916C-F089F4CFBC75}" type="parTrans" cxnId="{E4B8920E-9ADE-42A6-8297-CF4800FC8392}">
      <dgm:prSet/>
      <dgm:spPr/>
      <dgm:t>
        <a:bodyPr/>
        <a:lstStyle/>
        <a:p>
          <a:endParaRPr lang="zh-TW" altLang="en-US"/>
        </a:p>
      </dgm:t>
    </dgm:pt>
    <dgm:pt modelId="{77DA4559-25BE-42E6-A80C-0723FDC5A56F}" type="sibTrans" cxnId="{E4B8920E-9ADE-42A6-8297-CF4800FC8392}">
      <dgm:prSet/>
      <dgm:spPr/>
      <dgm:t>
        <a:bodyPr/>
        <a:lstStyle/>
        <a:p>
          <a:endParaRPr lang="zh-TW" altLang="en-US"/>
        </a:p>
      </dgm:t>
    </dgm:pt>
    <dgm:pt modelId="{6F06203F-1B42-40A6-B588-961C204E3034}">
      <dgm:prSet phldrT="[文字]"/>
      <dgm:spPr/>
      <dgm:t>
        <a:bodyPr/>
        <a:lstStyle/>
        <a:p>
          <a:r>
            <a:rPr lang="zh-TW" altLang="en-US" sz="1700" dirty="0" smtClean="0"/>
            <a:t>人員素質</a:t>
          </a:r>
          <a:endParaRPr lang="zh-TW" altLang="en-US" sz="1700" dirty="0"/>
        </a:p>
      </dgm:t>
    </dgm:pt>
    <dgm:pt modelId="{5008F508-B06D-4B1C-94EA-7223EA12B463}" type="parTrans" cxnId="{030AC75D-3C4B-4380-B575-391A54027E73}">
      <dgm:prSet/>
      <dgm:spPr/>
      <dgm:t>
        <a:bodyPr/>
        <a:lstStyle/>
        <a:p>
          <a:endParaRPr lang="zh-TW" altLang="en-US"/>
        </a:p>
      </dgm:t>
    </dgm:pt>
    <dgm:pt modelId="{8FA329A2-F4A8-47A7-BC4D-ADE3AB770856}" type="sibTrans" cxnId="{030AC75D-3C4B-4380-B575-391A54027E73}">
      <dgm:prSet/>
      <dgm:spPr/>
      <dgm:t>
        <a:bodyPr/>
        <a:lstStyle/>
        <a:p>
          <a:endParaRPr lang="zh-TW" altLang="en-US"/>
        </a:p>
      </dgm:t>
    </dgm:pt>
    <dgm:pt modelId="{563286DE-2779-4670-BEA0-D96CBD750E95}">
      <dgm:prSet phldrT="[文字]"/>
      <dgm:spPr/>
      <dgm:t>
        <a:bodyPr/>
        <a:lstStyle/>
        <a:p>
          <a:r>
            <a:rPr lang="zh-TW" altLang="en-US" sz="1700" dirty="0" smtClean="0"/>
            <a:t>共同價值</a:t>
          </a:r>
          <a:r>
            <a:rPr lang="en-US" altLang="zh-TW" sz="1700" dirty="0" smtClean="0"/>
            <a:t/>
          </a:r>
          <a:br>
            <a:rPr lang="en-US" altLang="zh-TW" sz="1700" dirty="0" smtClean="0"/>
          </a:br>
          <a:r>
            <a:rPr lang="zh-TW" altLang="en-US" sz="1700" dirty="0" smtClean="0"/>
            <a:t>觀與願景</a:t>
          </a:r>
          <a:endParaRPr lang="zh-TW" altLang="en-US" sz="1700" dirty="0"/>
        </a:p>
      </dgm:t>
    </dgm:pt>
    <dgm:pt modelId="{4C2FD39D-33F3-44B5-9904-CF1A8928CDA9}" type="parTrans" cxnId="{1A23090C-ADBC-4F3C-8E26-858FB3CDE483}">
      <dgm:prSet/>
      <dgm:spPr/>
      <dgm:t>
        <a:bodyPr/>
        <a:lstStyle/>
        <a:p>
          <a:endParaRPr lang="zh-TW" altLang="en-US"/>
        </a:p>
      </dgm:t>
    </dgm:pt>
    <dgm:pt modelId="{D7B6A42D-6FA4-4F5A-80EB-1CB6AB01CB96}" type="sibTrans" cxnId="{1A23090C-ADBC-4F3C-8E26-858FB3CDE483}">
      <dgm:prSet/>
      <dgm:spPr/>
      <dgm:t>
        <a:bodyPr/>
        <a:lstStyle/>
        <a:p>
          <a:endParaRPr lang="zh-TW" altLang="en-US"/>
        </a:p>
      </dgm:t>
    </dgm:pt>
    <dgm:pt modelId="{47AEBCBC-3374-49AA-B569-390B67254C79}">
      <dgm:prSet phldrT="[文字]"/>
      <dgm:spPr/>
      <dgm:t>
        <a:bodyPr/>
        <a:lstStyle/>
        <a:p>
          <a:r>
            <a:rPr lang="zh-TW" altLang="en-US" sz="1700" dirty="0" smtClean="0"/>
            <a:t>領導風格</a:t>
          </a:r>
          <a:endParaRPr lang="zh-TW" altLang="en-US" sz="1700" dirty="0"/>
        </a:p>
      </dgm:t>
    </dgm:pt>
    <dgm:pt modelId="{55F8C9F5-E0A6-46FE-BBDD-E06CB723BEA8}" type="parTrans" cxnId="{99F44B19-1655-43DB-ABD7-2BC2B8464E43}">
      <dgm:prSet/>
      <dgm:spPr/>
      <dgm:t>
        <a:bodyPr/>
        <a:lstStyle/>
        <a:p>
          <a:endParaRPr lang="zh-TW" altLang="en-US"/>
        </a:p>
      </dgm:t>
    </dgm:pt>
    <dgm:pt modelId="{21BB31E1-DEEE-4CFA-A3A8-5A1DFF695195}" type="sibTrans" cxnId="{99F44B19-1655-43DB-ABD7-2BC2B8464E43}">
      <dgm:prSet/>
      <dgm:spPr/>
      <dgm:t>
        <a:bodyPr/>
        <a:lstStyle/>
        <a:p>
          <a:endParaRPr lang="zh-TW" altLang="en-US"/>
        </a:p>
      </dgm:t>
    </dgm:pt>
    <dgm:pt modelId="{C9165CFE-E250-4F86-84FA-BE87FF9D8F17}">
      <dgm:prSet phldrT="[文字]"/>
      <dgm:spPr/>
      <dgm:t>
        <a:bodyPr/>
        <a:lstStyle/>
        <a:p>
          <a:r>
            <a:rPr lang="zh-TW" altLang="en-US" sz="1600" dirty="0" smtClean="0"/>
            <a:t>能力技術</a:t>
          </a:r>
          <a:endParaRPr lang="zh-TW" altLang="en-US" sz="1600" dirty="0"/>
        </a:p>
      </dgm:t>
    </dgm:pt>
    <dgm:pt modelId="{2BCDE634-12AF-4A9C-9969-797694B62EA7}" type="parTrans" cxnId="{585321AC-9F8B-45CC-BAE3-E4098ED81A03}">
      <dgm:prSet/>
      <dgm:spPr/>
      <dgm:t>
        <a:bodyPr/>
        <a:lstStyle/>
        <a:p>
          <a:endParaRPr lang="zh-TW" altLang="en-US"/>
        </a:p>
      </dgm:t>
    </dgm:pt>
    <dgm:pt modelId="{944F1C50-AA8E-4736-BF4A-A9858C1AAF32}" type="sibTrans" cxnId="{585321AC-9F8B-45CC-BAE3-E4098ED81A03}">
      <dgm:prSet/>
      <dgm:spPr/>
      <dgm:t>
        <a:bodyPr/>
        <a:lstStyle/>
        <a:p>
          <a:endParaRPr lang="zh-TW" altLang="en-US"/>
        </a:p>
      </dgm:t>
    </dgm:pt>
    <dgm:pt modelId="{00FE6D2C-D622-47B1-AEEF-E53D8187A4B1}">
      <dgm:prSet phldrT="[文字]"/>
      <dgm:spPr/>
      <dgm:t>
        <a:bodyPr/>
        <a:lstStyle/>
        <a:p>
          <a:r>
            <a:rPr lang="zh-TW" altLang="en-US" sz="1600" dirty="0" smtClean="0"/>
            <a:t>營運系統</a:t>
          </a:r>
          <a:endParaRPr lang="zh-TW" altLang="en-US" sz="1600" dirty="0"/>
        </a:p>
      </dgm:t>
    </dgm:pt>
    <dgm:pt modelId="{3047069D-D1BB-45FA-A518-8DA372371679}" type="parTrans" cxnId="{CBAD1B1E-3C45-4758-AECD-E0E93E0305B1}">
      <dgm:prSet/>
      <dgm:spPr/>
      <dgm:t>
        <a:bodyPr/>
        <a:lstStyle/>
        <a:p>
          <a:endParaRPr lang="zh-TW" altLang="en-US"/>
        </a:p>
      </dgm:t>
    </dgm:pt>
    <dgm:pt modelId="{6E8D83FA-01BC-4933-B99C-380ED47AD4EA}" type="sibTrans" cxnId="{CBAD1B1E-3C45-4758-AECD-E0E93E0305B1}">
      <dgm:prSet/>
      <dgm:spPr/>
      <dgm:t>
        <a:bodyPr/>
        <a:lstStyle/>
        <a:p>
          <a:endParaRPr lang="zh-TW" altLang="en-US"/>
        </a:p>
      </dgm:t>
    </dgm:pt>
    <dgm:pt modelId="{4F6CF383-76A5-452B-8200-987F85C56CD5}" type="pres">
      <dgm:prSet presAssocID="{DEA8DB67-FE40-4216-978B-382481D81253}" presName="linear" presStyleCnt="0">
        <dgm:presLayoutVars>
          <dgm:dir/>
          <dgm:resizeHandles val="exact"/>
        </dgm:presLayoutVars>
      </dgm:prSet>
      <dgm:spPr/>
      <dgm:t>
        <a:bodyPr/>
        <a:lstStyle/>
        <a:p>
          <a:endParaRPr lang="zh-TW" altLang="en-US"/>
        </a:p>
      </dgm:t>
    </dgm:pt>
    <dgm:pt modelId="{7CE4CF05-6899-4454-B2FB-FA2107B180DD}" type="pres">
      <dgm:prSet presAssocID="{0C1B99F4-FCF3-406D-BE98-D753E52C1555}" presName="comp" presStyleCnt="0"/>
      <dgm:spPr/>
    </dgm:pt>
    <dgm:pt modelId="{36DDC3AC-BC27-4C47-90E4-AEE312E75A5D}" type="pres">
      <dgm:prSet presAssocID="{0C1B99F4-FCF3-406D-BE98-D753E52C1555}" presName="box" presStyleLbl="node1" presStyleIdx="0" presStyleCnt="2"/>
      <dgm:spPr/>
      <dgm:t>
        <a:bodyPr/>
        <a:lstStyle/>
        <a:p>
          <a:endParaRPr lang="zh-TW" altLang="en-US"/>
        </a:p>
      </dgm:t>
    </dgm:pt>
    <dgm:pt modelId="{711F071F-9235-448B-8226-0C88D30140F4}" type="pres">
      <dgm:prSet presAssocID="{0C1B99F4-FCF3-406D-BE98-D753E52C1555}"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5000" r="-35000"/>
          </a:stretch>
        </a:blipFill>
      </dgm:spPr>
    </dgm:pt>
    <dgm:pt modelId="{3BF9731F-E30D-46D8-987A-8D3329792010}" type="pres">
      <dgm:prSet presAssocID="{0C1B99F4-FCF3-406D-BE98-D753E52C1555}" presName="text" presStyleLbl="node1" presStyleIdx="0" presStyleCnt="2">
        <dgm:presLayoutVars>
          <dgm:bulletEnabled val="1"/>
        </dgm:presLayoutVars>
      </dgm:prSet>
      <dgm:spPr/>
      <dgm:t>
        <a:bodyPr/>
        <a:lstStyle/>
        <a:p>
          <a:endParaRPr lang="zh-TW" altLang="en-US"/>
        </a:p>
      </dgm:t>
    </dgm:pt>
    <dgm:pt modelId="{614AC0D6-49EE-4FAE-94A7-D27F83CDF9B5}" type="pres">
      <dgm:prSet presAssocID="{60C60E07-B6BD-40DD-A3A8-6989BC25417B}" presName="spacer" presStyleCnt="0"/>
      <dgm:spPr/>
    </dgm:pt>
    <dgm:pt modelId="{DE5E4515-CA0B-492C-8B89-341FBC2B92C4}" type="pres">
      <dgm:prSet presAssocID="{0CF27D15-6009-4C3D-87A2-A915CAFF9342}" presName="comp" presStyleCnt="0"/>
      <dgm:spPr/>
    </dgm:pt>
    <dgm:pt modelId="{B4B29D41-C212-4662-AC9F-5C8C134461B0}" type="pres">
      <dgm:prSet presAssocID="{0CF27D15-6009-4C3D-87A2-A915CAFF9342}" presName="box" presStyleLbl="node1" presStyleIdx="1" presStyleCnt="2"/>
      <dgm:spPr/>
      <dgm:t>
        <a:bodyPr/>
        <a:lstStyle/>
        <a:p>
          <a:endParaRPr lang="zh-TW" altLang="en-US"/>
        </a:p>
      </dgm:t>
    </dgm:pt>
    <dgm:pt modelId="{3C02F6E8-108E-4434-AAB5-06DCEBAF766E}" type="pres">
      <dgm:prSet presAssocID="{0CF27D15-6009-4C3D-87A2-A915CAFF9342}"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49000" r="-49000"/>
          </a:stretch>
        </a:blipFill>
      </dgm:spPr>
    </dgm:pt>
    <dgm:pt modelId="{D7A5016B-04A9-4D7B-8068-CC845813E152}" type="pres">
      <dgm:prSet presAssocID="{0CF27D15-6009-4C3D-87A2-A915CAFF9342}" presName="text" presStyleLbl="node1" presStyleIdx="1" presStyleCnt="2">
        <dgm:presLayoutVars>
          <dgm:bulletEnabled val="1"/>
        </dgm:presLayoutVars>
      </dgm:prSet>
      <dgm:spPr/>
      <dgm:t>
        <a:bodyPr/>
        <a:lstStyle/>
        <a:p>
          <a:endParaRPr lang="zh-TW" altLang="en-US"/>
        </a:p>
      </dgm:t>
    </dgm:pt>
  </dgm:ptLst>
  <dgm:cxnLst>
    <dgm:cxn modelId="{1A23090C-ADBC-4F3C-8E26-858FB3CDE483}" srcId="{0CF27D15-6009-4C3D-87A2-A915CAFF9342}" destId="{563286DE-2779-4670-BEA0-D96CBD750E95}" srcOrd="2" destOrd="0" parTransId="{4C2FD39D-33F3-44B5-9904-CF1A8928CDA9}" sibTransId="{D7B6A42D-6FA4-4F5A-80EB-1CB6AB01CB96}"/>
    <dgm:cxn modelId="{585321AC-9F8B-45CC-BAE3-E4098ED81A03}" srcId="{0C1B99F4-FCF3-406D-BE98-D753E52C1555}" destId="{C9165CFE-E250-4F86-84FA-BE87FF9D8F17}" srcOrd="1" destOrd="0" parTransId="{2BCDE634-12AF-4A9C-9969-797694B62EA7}" sibTransId="{944F1C50-AA8E-4736-BF4A-A9858C1AAF32}"/>
    <dgm:cxn modelId="{40EE25BC-785E-427B-8A0A-A60E30CBA004}" type="presOf" srcId="{C9165CFE-E250-4F86-84FA-BE87FF9D8F17}" destId="{3BF9731F-E30D-46D8-987A-8D3329792010}" srcOrd="1" destOrd="2" presId="urn:microsoft.com/office/officeart/2005/8/layout/vList4#1"/>
    <dgm:cxn modelId="{15B30341-503B-4B99-886E-3CB7FE63B45B}" type="presOf" srcId="{47AEBCBC-3374-49AA-B569-390B67254C79}" destId="{D7A5016B-04A9-4D7B-8068-CC845813E152}" srcOrd="1" destOrd="2" presId="urn:microsoft.com/office/officeart/2005/8/layout/vList4#1"/>
    <dgm:cxn modelId="{12EA29B5-FF6B-4F54-8662-65D826493B90}" type="presOf" srcId="{DA31E8CE-0C3F-43BF-816C-7E1BAAAF496D}" destId="{3BF9731F-E30D-46D8-987A-8D3329792010}" srcOrd="1" destOrd="3" presId="urn:microsoft.com/office/officeart/2005/8/layout/vList4#1"/>
    <dgm:cxn modelId="{DF3489A1-880F-461E-BD1D-89762D7D57F0}" srcId="{0C1B99F4-FCF3-406D-BE98-D753E52C1555}" destId="{DA31E8CE-0C3F-43BF-816C-7E1BAAAF496D}" srcOrd="2" destOrd="0" parTransId="{DA8F2B4D-B479-4811-A982-E2E1369533F0}" sibTransId="{1DDB726D-16D5-4DDC-A75F-11014419F99F}"/>
    <dgm:cxn modelId="{9582B8D2-EFD7-4371-BD96-341A7F03C905}" type="presOf" srcId="{0CF27D15-6009-4C3D-87A2-A915CAFF9342}" destId="{D7A5016B-04A9-4D7B-8068-CC845813E152}" srcOrd="1" destOrd="0" presId="urn:microsoft.com/office/officeart/2005/8/layout/vList4#1"/>
    <dgm:cxn modelId="{DCE01D7B-FC70-4967-86FC-A7631FE492FC}" type="presOf" srcId="{563286DE-2779-4670-BEA0-D96CBD750E95}" destId="{B4B29D41-C212-4662-AC9F-5C8C134461B0}" srcOrd="0" destOrd="3" presId="urn:microsoft.com/office/officeart/2005/8/layout/vList4#1"/>
    <dgm:cxn modelId="{0B54C64B-2C00-44CA-A870-635BA481FB99}" type="presOf" srcId="{10924FA0-8555-415D-85E4-3194A8EB728D}" destId="{36DDC3AC-BC27-4C47-90E4-AEE312E75A5D}" srcOrd="0" destOrd="1" presId="urn:microsoft.com/office/officeart/2005/8/layout/vList4#1"/>
    <dgm:cxn modelId="{097C980C-1EFA-4C5A-A25E-1E775543D1C8}" type="presOf" srcId="{10924FA0-8555-415D-85E4-3194A8EB728D}" destId="{3BF9731F-E30D-46D8-987A-8D3329792010}" srcOrd="1" destOrd="1" presId="urn:microsoft.com/office/officeart/2005/8/layout/vList4#1"/>
    <dgm:cxn modelId="{A1C628F0-D3AB-4754-9506-0F6385D87D7A}" srcId="{DEA8DB67-FE40-4216-978B-382481D81253}" destId="{0C1B99F4-FCF3-406D-BE98-D753E52C1555}" srcOrd="0" destOrd="0" parTransId="{0D79B10C-69B4-4ED8-8DBC-0A3CE6FCC5C6}" sibTransId="{60C60E07-B6BD-40DD-A3A8-6989BC25417B}"/>
    <dgm:cxn modelId="{030AC75D-3C4B-4380-B575-391A54027E73}" srcId="{0CF27D15-6009-4C3D-87A2-A915CAFF9342}" destId="{6F06203F-1B42-40A6-B588-961C204E3034}" srcOrd="0" destOrd="0" parTransId="{5008F508-B06D-4B1C-94EA-7223EA12B463}" sibTransId="{8FA329A2-F4A8-47A7-BC4D-ADE3AB770856}"/>
    <dgm:cxn modelId="{92A60F9F-DEFD-44C6-AA7D-CA9EB651571B}" srcId="{0C1B99F4-FCF3-406D-BE98-D753E52C1555}" destId="{10924FA0-8555-415D-85E4-3194A8EB728D}" srcOrd="0" destOrd="0" parTransId="{DD015BDE-29A3-4B4A-B54E-5F019D978043}" sibTransId="{0B456514-C9A5-4F6A-AD60-3A962578ACB7}"/>
    <dgm:cxn modelId="{89AD2DA4-DE6A-477C-85E8-3AB629FEC257}" type="presOf" srcId="{563286DE-2779-4670-BEA0-D96CBD750E95}" destId="{D7A5016B-04A9-4D7B-8068-CC845813E152}" srcOrd="1" destOrd="3" presId="urn:microsoft.com/office/officeart/2005/8/layout/vList4#1"/>
    <dgm:cxn modelId="{AF760C64-3E70-4B14-BE85-FB691F889755}" type="presOf" srcId="{DA31E8CE-0C3F-43BF-816C-7E1BAAAF496D}" destId="{36DDC3AC-BC27-4C47-90E4-AEE312E75A5D}" srcOrd="0" destOrd="3" presId="urn:microsoft.com/office/officeart/2005/8/layout/vList4#1"/>
    <dgm:cxn modelId="{55724258-ED1B-4194-BBB6-062D30B85C94}" type="presOf" srcId="{0C1B99F4-FCF3-406D-BE98-D753E52C1555}" destId="{3BF9731F-E30D-46D8-987A-8D3329792010}" srcOrd="1" destOrd="0" presId="urn:microsoft.com/office/officeart/2005/8/layout/vList4#1"/>
    <dgm:cxn modelId="{DE19FECA-036D-478F-BA5A-6FDD0D7C6460}" type="presOf" srcId="{0C1B99F4-FCF3-406D-BE98-D753E52C1555}" destId="{36DDC3AC-BC27-4C47-90E4-AEE312E75A5D}" srcOrd="0" destOrd="0" presId="urn:microsoft.com/office/officeart/2005/8/layout/vList4#1"/>
    <dgm:cxn modelId="{CBAD1B1E-3C45-4758-AECD-E0E93E0305B1}" srcId="{0C1B99F4-FCF3-406D-BE98-D753E52C1555}" destId="{00FE6D2C-D622-47B1-AEEF-E53D8187A4B1}" srcOrd="3" destOrd="0" parTransId="{3047069D-D1BB-45FA-A518-8DA372371679}" sibTransId="{6E8D83FA-01BC-4933-B99C-380ED47AD4EA}"/>
    <dgm:cxn modelId="{3F44B646-FA7E-4216-B506-FE72295E75D4}" type="presOf" srcId="{00FE6D2C-D622-47B1-AEEF-E53D8187A4B1}" destId="{3BF9731F-E30D-46D8-987A-8D3329792010}" srcOrd="1" destOrd="4" presId="urn:microsoft.com/office/officeart/2005/8/layout/vList4#1"/>
    <dgm:cxn modelId="{E4B8920E-9ADE-42A6-8297-CF4800FC8392}" srcId="{DEA8DB67-FE40-4216-978B-382481D81253}" destId="{0CF27D15-6009-4C3D-87A2-A915CAFF9342}" srcOrd="1" destOrd="0" parTransId="{72981736-8845-4B8C-916C-F089F4CFBC75}" sibTransId="{77DA4559-25BE-42E6-A80C-0723FDC5A56F}"/>
    <dgm:cxn modelId="{963609B0-ED54-48D8-9045-17A432E84E97}" type="presOf" srcId="{DEA8DB67-FE40-4216-978B-382481D81253}" destId="{4F6CF383-76A5-452B-8200-987F85C56CD5}" srcOrd="0" destOrd="0" presId="urn:microsoft.com/office/officeart/2005/8/layout/vList4#1"/>
    <dgm:cxn modelId="{99F44B19-1655-43DB-ABD7-2BC2B8464E43}" srcId="{0CF27D15-6009-4C3D-87A2-A915CAFF9342}" destId="{47AEBCBC-3374-49AA-B569-390B67254C79}" srcOrd="1" destOrd="0" parTransId="{55F8C9F5-E0A6-46FE-BBDD-E06CB723BEA8}" sibTransId="{21BB31E1-DEEE-4CFA-A3A8-5A1DFF695195}"/>
    <dgm:cxn modelId="{B855093B-FA7A-4247-B48A-79EB669AA4CE}" type="presOf" srcId="{0CF27D15-6009-4C3D-87A2-A915CAFF9342}" destId="{B4B29D41-C212-4662-AC9F-5C8C134461B0}" srcOrd="0" destOrd="0" presId="urn:microsoft.com/office/officeart/2005/8/layout/vList4#1"/>
    <dgm:cxn modelId="{8B06199B-A8FB-436C-B9F3-1230ABE706D3}" type="presOf" srcId="{00FE6D2C-D622-47B1-AEEF-E53D8187A4B1}" destId="{36DDC3AC-BC27-4C47-90E4-AEE312E75A5D}" srcOrd="0" destOrd="4" presId="urn:microsoft.com/office/officeart/2005/8/layout/vList4#1"/>
    <dgm:cxn modelId="{B32FA97F-5BBA-4A19-A198-1A72F20EB9E0}" type="presOf" srcId="{47AEBCBC-3374-49AA-B569-390B67254C79}" destId="{B4B29D41-C212-4662-AC9F-5C8C134461B0}" srcOrd="0" destOrd="2" presId="urn:microsoft.com/office/officeart/2005/8/layout/vList4#1"/>
    <dgm:cxn modelId="{B8CDD3BD-5183-44BE-9AFB-C1DE73A3463F}" type="presOf" srcId="{6F06203F-1B42-40A6-B588-961C204E3034}" destId="{D7A5016B-04A9-4D7B-8068-CC845813E152}" srcOrd="1" destOrd="1" presId="urn:microsoft.com/office/officeart/2005/8/layout/vList4#1"/>
    <dgm:cxn modelId="{FCD91C8F-160B-4F3C-972A-A64D175A60F2}" type="presOf" srcId="{6F06203F-1B42-40A6-B588-961C204E3034}" destId="{B4B29D41-C212-4662-AC9F-5C8C134461B0}" srcOrd="0" destOrd="1" presId="urn:microsoft.com/office/officeart/2005/8/layout/vList4#1"/>
    <dgm:cxn modelId="{BBE18199-00C1-4B04-A223-614B953A604D}" type="presOf" srcId="{C9165CFE-E250-4F86-84FA-BE87FF9D8F17}" destId="{36DDC3AC-BC27-4C47-90E4-AEE312E75A5D}" srcOrd="0" destOrd="2" presId="urn:microsoft.com/office/officeart/2005/8/layout/vList4#1"/>
    <dgm:cxn modelId="{842289BD-83CE-4376-9CFA-67C4696AD45A}" type="presParOf" srcId="{4F6CF383-76A5-452B-8200-987F85C56CD5}" destId="{7CE4CF05-6899-4454-B2FB-FA2107B180DD}" srcOrd="0" destOrd="0" presId="urn:microsoft.com/office/officeart/2005/8/layout/vList4#1"/>
    <dgm:cxn modelId="{8DA7BA36-F700-4B75-8BC4-A4F0AD3C81A2}" type="presParOf" srcId="{7CE4CF05-6899-4454-B2FB-FA2107B180DD}" destId="{36DDC3AC-BC27-4C47-90E4-AEE312E75A5D}" srcOrd="0" destOrd="0" presId="urn:microsoft.com/office/officeart/2005/8/layout/vList4#1"/>
    <dgm:cxn modelId="{57CDEA29-7F81-4D32-AFA2-403927CAD846}" type="presParOf" srcId="{7CE4CF05-6899-4454-B2FB-FA2107B180DD}" destId="{711F071F-9235-448B-8226-0C88D30140F4}" srcOrd="1" destOrd="0" presId="urn:microsoft.com/office/officeart/2005/8/layout/vList4#1"/>
    <dgm:cxn modelId="{16B67A7D-05E3-45EA-A1B4-B4B7114F0B45}" type="presParOf" srcId="{7CE4CF05-6899-4454-B2FB-FA2107B180DD}" destId="{3BF9731F-E30D-46D8-987A-8D3329792010}" srcOrd="2" destOrd="0" presId="urn:microsoft.com/office/officeart/2005/8/layout/vList4#1"/>
    <dgm:cxn modelId="{CACBBBA8-26B7-4E01-A009-FA3D949BDEE2}" type="presParOf" srcId="{4F6CF383-76A5-452B-8200-987F85C56CD5}" destId="{614AC0D6-49EE-4FAE-94A7-D27F83CDF9B5}" srcOrd="1" destOrd="0" presId="urn:microsoft.com/office/officeart/2005/8/layout/vList4#1"/>
    <dgm:cxn modelId="{B75F6455-C09B-4655-86A1-7A59ED408555}" type="presParOf" srcId="{4F6CF383-76A5-452B-8200-987F85C56CD5}" destId="{DE5E4515-CA0B-492C-8B89-341FBC2B92C4}" srcOrd="2" destOrd="0" presId="urn:microsoft.com/office/officeart/2005/8/layout/vList4#1"/>
    <dgm:cxn modelId="{5576975E-50D1-44DD-8FA4-2E2023236790}" type="presParOf" srcId="{DE5E4515-CA0B-492C-8B89-341FBC2B92C4}" destId="{B4B29D41-C212-4662-AC9F-5C8C134461B0}" srcOrd="0" destOrd="0" presId="urn:microsoft.com/office/officeart/2005/8/layout/vList4#1"/>
    <dgm:cxn modelId="{DEDC5B68-241D-4887-8AC5-8A6828450B9B}" type="presParOf" srcId="{DE5E4515-CA0B-492C-8B89-341FBC2B92C4}" destId="{3C02F6E8-108E-4434-AAB5-06DCEBAF766E}" srcOrd="1" destOrd="0" presId="urn:microsoft.com/office/officeart/2005/8/layout/vList4#1"/>
    <dgm:cxn modelId="{D432871C-EA03-4B31-8B83-E69E04851534}" type="presParOf" srcId="{DE5E4515-CA0B-492C-8B89-341FBC2B92C4}" destId="{D7A5016B-04A9-4D7B-8068-CC845813E152}"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768193-9E64-4FD1-ADAB-57D7254B9F9A}" type="doc">
      <dgm:prSet loTypeId="urn:microsoft.com/office/officeart/2005/8/layout/target1" loCatId="relationship" qsTypeId="urn:microsoft.com/office/officeart/2005/8/quickstyle/3d1" qsCatId="3D" csTypeId="urn:microsoft.com/office/officeart/2005/8/colors/colorful4" csCatId="colorful" phldr="1"/>
      <dgm:spPr/>
    </dgm:pt>
    <dgm:pt modelId="{7A560B2D-638C-4EC5-8005-6BBDD4B8D21E}">
      <dgm:prSet phldrT="[文字]"/>
      <dgm:spPr/>
      <dgm:t>
        <a:bodyPr/>
        <a:lstStyle/>
        <a:p>
          <a:r>
            <a:rPr lang="zh-TW" altLang="en-US" b="1" dirty="0" smtClean="0"/>
            <a:t>創新知識</a:t>
          </a:r>
          <a:r>
            <a:rPr lang="en-US" altLang="zh-TW" b="1" dirty="0" smtClean="0"/>
            <a:t>(</a:t>
          </a:r>
          <a:r>
            <a:rPr lang="zh-TW" altLang="en-US" b="1" dirty="0" smtClean="0"/>
            <a:t>進化</a:t>
          </a:r>
          <a:r>
            <a:rPr lang="en-US" altLang="zh-TW" b="1" dirty="0" smtClean="0"/>
            <a:t>)-6</a:t>
          </a:r>
          <a:r>
            <a:rPr lang="zh-TW" altLang="en-US" b="1" dirty="0" smtClean="0"/>
            <a:t>小時送貨</a:t>
          </a:r>
          <a:endParaRPr lang="zh-TW" altLang="en-US" b="1" dirty="0"/>
        </a:p>
      </dgm:t>
    </dgm:pt>
    <dgm:pt modelId="{5074296F-C007-40EC-94D7-18A3DD37309A}" type="parTrans" cxnId="{91A2C3A7-1C1B-4ED4-9F07-FCBB3C01CD44}">
      <dgm:prSet/>
      <dgm:spPr/>
      <dgm:t>
        <a:bodyPr/>
        <a:lstStyle/>
        <a:p>
          <a:endParaRPr lang="zh-TW" altLang="en-US"/>
        </a:p>
      </dgm:t>
    </dgm:pt>
    <dgm:pt modelId="{7568E355-1FD6-49A2-B39A-831A59D248A9}" type="sibTrans" cxnId="{91A2C3A7-1C1B-4ED4-9F07-FCBB3C01CD44}">
      <dgm:prSet/>
      <dgm:spPr/>
      <dgm:t>
        <a:bodyPr/>
        <a:lstStyle/>
        <a:p>
          <a:endParaRPr lang="zh-TW" altLang="en-US"/>
        </a:p>
      </dgm:t>
    </dgm:pt>
    <dgm:pt modelId="{7853972B-B1B1-4350-A628-6664026D177E}">
      <dgm:prSet phldrT="[文字]"/>
      <dgm:spPr/>
      <dgm:t>
        <a:bodyPr/>
        <a:lstStyle/>
        <a:p>
          <a:r>
            <a:rPr lang="zh-TW" altLang="en-US" b="1" dirty="0" smtClean="0"/>
            <a:t>組織革新</a:t>
          </a:r>
          <a:r>
            <a:rPr lang="en-US" altLang="zh-TW" b="1" dirty="0" smtClean="0"/>
            <a:t>(</a:t>
          </a:r>
          <a:r>
            <a:rPr lang="zh-TW" altLang="en-US" b="1" dirty="0" smtClean="0"/>
            <a:t>轉化</a:t>
          </a:r>
          <a:r>
            <a:rPr lang="en-US" altLang="zh-TW" b="1" dirty="0" smtClean="0"/>
            <a:t>)-</a:t>
          </a:r>
          <a:r>
            <a:rPr lang="zh-TW" altLang="en-US" b="1" dirty="0" smtClean="0"/>
            <a:t>硬碟式倉儲</a:t>
          </a:r>
          <a:endParaRPr lang="zh-TW" altLang="en-US" b="1" dirty="0"/>
        </a:p>
      </dgm:t>
    </dgm:pt>
    <dgm:pt modelId="{D914B828-0478-4642-A304-6A8844F2A002}" type="parTrans" cxnId="{11D91964-D8EF-4837-A71A-E67908E31A3F}">
      <dgm:prSet/>
      <dgm:spPr/>
      <dgm:t>
        <a:bodyPr/>
        <a:lstStyle/>
        <a:p>
          <a:endParaRPr lang="zh-TW" altLang="en-US"/>
        </a:p>
      </dgm:t>
    </dgm:pt>
    <dgm:pt modelId="{AE45B8C4-4652-4AFA-BF38-C898577F0140}" type="sibTrans" cxnId="{11D91964-D8EF-4837-A71A-E67908E31A3F}">
      <dgm:prSet/>
      <dgm:spPr/>
      <dgm:t>
        <a:bodyPr/>
        <a:lstStyle/>
        <a:p>
          <a:endParaRPr lang="zh-TW" altLang="en-US"/>
        </a:p>
      </dgm:t>
    </dgm:pt>
    <dgm:pt modelId="{95E9AF80-6C9F-4ABD-A5F4-FEC2D7D21E1D}">
      <dgm:prSet phldrT="[文字]"/>
      <dgm:spPr/>
      <dgm:t>
        <a:bodyPr/>
        <a:lstStyle/>
        <a:p>
          <a:r>
            <a:rPr lang="zh-TW" altLang="en-US" b="1" dirty="0" smtClean="0"/>
            <a:t>營運改善</a:t>
          </a:r>
          <a:r>
            <a:rPr lang="en-US" altLang="zh-TW" b="1" dirty="0" smtClean="0"/>
            <a:t>(</a:t>
          </a:r>
          <a:r>
            <a:rPr lang="zh-TW" altLang="en-US" b="1" dirty="0" smtClean="0"/>
            <a:t>強化</a:t>
          </a:r>
          <a:r>
            <a:rPr lang="en-US" altLang="zh-TW" b="1" dirty="0" smtClean="0"/>
            <a:t>)-</a:t>
          </a:r>
          <a:r>
            <a:rPr lang="zh-TW" altLang="en-US" b="1" dirty="0" smtClean="0"/>
            <a:t>流程改善</a:t>
          </a:r>
          <a:endParaRPr lang="zh-TW" altLang="en-US" b="1" dirty="0"/>
        </a:p>
      </dgm:t>
    </dgm:pt>
    <dgm:pt modelId="{29BD5E4B-0D51-4057-A2DE-012A8AAC0096}" type="parTrans" cxnId="{5EBE6286-64B5-439E-A40A-B5D7953B378B}">
      <dgm:prSet/>
      <dgm:spPr/>
      <dgm:t>
        <a:bodyPr/>
        <a:lstStyle/>
        <a:p>
          <a:endParaRPr lang="zh-TW" altLang="en-US"/>
        </a:p>
      </dgm:t>
    </dgm:pt>
    <dgm:pt modelId="{3A646E89-7350-411D-9F74-1E34F2A1D7AC}" type="sibTrans" cxnId="{5EBE6286-64B5-439E-A40A-B5D7953B378B}">
      <dgm:prSet/>
      <dgm:spPr/>
      <dgm:t>
        <a:bodyPr/>
        <a:lstStyle/>
        <a:p>
          <a:endParaRPr lang="zh-TW" altLang="en-US"/>
        </a:p>
      </dgm:t>
    </dgm:pt>
    <dgm:pt modelId="{34982778-2580-4DB3-B27E-6999C309603A}" type="pres">
      <dgm:prSet presAssocID="{0E768193-9E64-4FD1-ADAB-57D7254B9F9A}" presName="composite" presStyleCnt="0">
        <dgm:presLayoutVars>
          <dgm:chMax val="5"/>
          <dgm:dir/>
          <dgm:resizeHandles val="exact"/>
        </dgm:presLayoutVars>
      </dgm:prSet>
      <dgm:spPr/>
    </dgm:pt>
    <dgm:pt modelId="{07F007A5-B588-43D4-957F-908C74558091}" type="pres">
      <dgm:prSet presAssocID="{7A560B2D-638C-4EC5-8005-6BBDD4B8D21E}" presName="circle1" presStyleLbl="lnNode1" presStyleIdx="0" presStyleCnt="3"/>
      <dgm:spPr/>
    </dgm:pt>
    <dgm:pt modelId="{9F561E6B-12C7-4210-8E9C-386EBF41FFE4}" type="pres">
      <dgm:prSet presAssocID="{7A560B2D-638C-4EC5-8005-6BBDD4B8D21E}" presName="text1" presStyleLbl="revTx" presStyleIdx="0" presStyleCnt="3" custScaleX="354701" custLinFactX="39945" custLinFactNeighborX="100000">
        <dgm:presLayoutVars>
          <dgm:bulletEnabled val="1"/>
        </dgm:presLayoutVars>
      </dgm:prSet>
      <dgm:spPr/>
      <dgm:t>
        <a:bodyPr/>
        <a:lstStyle/>
        <a:p>
          <a:endParaRPr lang="zh-TW" altLang="en-US"/>
        </a:p>
      </dgm:t>
    </dgm:pt>
    <dgm:pt modelId="{5D0F93C9-D968-4C5F-A921-F3F3A540565D}" type="pres">
      <dgm:prSet presAssocID="{7A560B2D-638C-4EC5-8005-6BBDD4B8D21E}" presName="line1" presStyleLbl="callout" presStyleIdx="0" presStyleCnt="6"/>
      <dgm:spPr/>
    </dgm:pt>
    <dgm:pt modelId="{D471CAE2-9400-4699-BE94-4B5A145FD46C}" type="pres">
      <dgm:prSet presAssocID="{7A560B2D-638C-4EC5-8005-6BBDD4B8D21E}" presName="d1" presStyleLbl="callout" presStyleIdx="1" presStyleCnt="6"/>
      <dgm:spPr/>
    </dgm:pt>
    <dgm:pt modelId="{43FDC925-241A-475F-9AD5-83D2646D2309}" type="pres">
      <dgm:prSet presAssocID="{7853972B-B1B1-4350-A628-6664026D177E}" presName="circle2" presStyleLbl="lnNode1" presStyleIdx="1" presStyleCnt="3"/>
      <dgm:spPr/>
    </dgm:pt>
    <dgm:pt modelId="{CD053875-C6A3-48D9-81B5-D1E0A39C9A56}" type="pres">
      <dgm:prSet presAssocID="{7853972B-B1B1-4350-A628-6664026D177E}" presName="text2" presStyleLbl="revTx" presStyleIdx="1" presStyleCnt="3" custScaleX="393164" custScaleY="87546" custLinFactX="53206" custLinFactNeighborX="100000" custLinFactNeighborY="-732">
        <dgm:presLayoutVars>
          <dgm:bulletEnabled val="1"/>
        </dgm:presLayoutVars>
      </dgm:prSet>
      <dgm:spPr/>
      <dgm:t>
        <a:bodyPr/>
        <a:lstStyle/>
        <a:p>
          <a:endParaRPr lang="zh-TW" altLang="en-US"/>
        </a:p>
      </dgm:t>
    </dgm:pt>
    <dgm:pt modelId="{51A2C298-3AAD-4C22-B914-FD47805704BE}" type="pres">
      <dgm:prSet presAssocID="{7853972B-B1B1-4350-A628-6664026D177E}" presName="line2" presStyleLbl="callout" presStyleIdx="2" presStyleCnt="6"/>
      <dgm:spPr/>
    </dgm:pt>
    <dgm:pt modelId="{FDE54689-5906-4F51-9F7E-24FC43BB1F80}" type="pres">
      <dgm:prSet presAssocID="{7853972B-B1B1-4350-A628-6664026D177E}" presName="d2" presStyleLbl="callout" presStyleIdx="3" presStyleCnt="6"/>
      <dgm:spPr/>
    </dgm:pt>
    <dgm:pt modelId="{67B5FF05-234E-4B7E-8B5F-D78269A7B9DF}" type="pres">
      <dgm:prSet presAssocID="{95E9AF80-6C9F-4ABD-A5F4-FEC2D7D21E1D}" presName="circle3" presStyleLbl="lnNode1" presStyleIdx="2" presStyleCnt="3"/>
      <dgm:spPr/>
    </dgm:pt>
    <dgm:pt modelId="{9630A83E-016D-436F-B3B3-52FD73136EFA}" type="pres">
      <dgm:prSet presAssocID="{95E9AF80-6C9F-4ABD-A5F4-FEC2D7D21E1D}" presName="text3" presStyleLbl="revTx" presStyleIdx="2" presStyleCnt="3" custScaleX="358975" custLinFactX="41240" custLinFactNeighborX="100000" custLinFactNeighborY="10989">
        <dgm:presLayoutVars>
          <dgm:bulletEnabled val="1"/>
        </dgm:presLayoutVars>
      </dgm:prSet>
      <dgm:spPr/>
      <dgm:t>
        <a:bodyPr/>
        <a:lstStyle/>
        <a:p>
          <a:endParaRPr lang="zh-TW" altLang="en-US"/>
        </a:p>
      </dgm:t>
    </dgm:pt>
    <dgm:pt modelId="{D3B4F23F-B25B-4234-AB95-82EE58F23E46}" type="pres">
      <dgm:prSet presAssocID="{95E9AF80-6C9F-4ABD-A5F4-FEC2D7D21E1D}" presName="line3" presStyleLbl="callout" presStyleIdx="4" presStyleCnt="6"/>
      <dgm:spPr/>
    </dgm:pt>
    <dgm:pt modelId="{5F4ED545-B91C-4597-B5E2-B9DC834D2779}" type="pres">
      <dgm:prSet presAssocID="{95E9AF80-6C9F-4ABD-A5F4-FEC2D7D21E1D}" presName="d3" presStyleLbl="callout" presStyleIdx="5" presStyleCnt="6"/>
      <dgm:spPr/>
    </dgm:pt>
  </dgm:ptLst>
  <dgm:cxnLst>
    <dgm:cxn modelId="{C65B5B5F-B2F5-4277-851A-99C97C7669A9}" type="presOf" srcId="{0E768193-9E64-4FD1-ADAB-57D7254B9F9A}" destId="{34982778-2580-4DB3-B27E-6999C309603A}" srcOrd="0" destOrd="0" presId="urn:microsoft.com/office/officeart/2005/8/layout/target1"/>
    <dgm:cxn modelId="{455179C8-DF37-45D1-A48D-1F1197EAF637}" type="presOf" srcId="{95E9AF80-6C9F-4ABD-A5F4-FEC2D7D21E1D}" destId="{9630A83E-016D-436F-B3B3-52FD73136EFA}" srcOrd="0" destOrd="0" presId="urn:microsoft.com/office/officeart/2005/8/layout/target1"/>
    <dgm:cxn modelId="{91A2C3A7-1C1B-4ED4-9F07-FCBB3C01CD44}" srcId="{0E768193-9E64-4FD1-ADAB-57D7254B9F9A}" destId="{7A560B2D-638C-4EC5-8005-6BBDD4B8D21E}" srcOrd="0" destOrd="0" parTransId="{5074296F-C007-40EC-94D7-18A3DD37309A}" sibTransId="{7568E355-1FD6-49A2-B39A-831A59D248A9}"/>
    <dgm:cxn modelId="{5EBE6286-64B5-439E-A40A-B5D7953B378B}" srcId="{0E768193-9E64-4FD1-ADAB-57D7254B9F9A}" destId="{95E9AF80-6C9F-4ABD-A5F4-FEC2D7D21E1D}" srcOrd="2" destOrd="0" parTransId="{29BD5E4B-0D51-4057-A2DE-012A8AAC0096}" sibTransId="{3A646E89-7350-411D-9F74-1E34F2A1D7AC}"/>
    <dgm:cxn modelId="{11D91964-D8EF-4837-A71A-E67908E31A3F}" srcId="{0E768193-9E64-4FD1-ADAB-57D7254B9F9A}" destId="{7853972B-B1B1-4350-A628-6664026D177E}" srcOrd="1" destOrd="0" parTransId="{D914B828-0478-4642-A304-6A8844F2A002}" sibTransId="{AE45B8C4-4652-4AFA-BF38-C898577F0140}"/>
    <dgm:cxn modelId="{F95D55FD-E01C-47C9-B5A7-E5D938E2F748}" type="presOf" srcId="{7A560B2D-638C-4EC5-8005-6BBDD4B8D21E}" destId="{9F561E6B-12C7-4210-8E9C-386EBF41FFE4}" srcOrd="0" destOrd="0" presId="urn:microsoft.com/office/officeart/2005/8/layout/target1"/>
    <dgm:cxn modelId="{9F58176F-02CB-47D5-B96D-BC336CE285C1}" type="presOf" srcId="{7853972B-B1B1-4350-A628-6664026D177E}" destId="{CD053875-C6A3-48D9-81B5-D1E0A39C9A56}" srcOrd="0" destOrd="0" presId="urn:microsoft.com/office/officeart/2005/8/layout/target1"/>
    <dgm:cxn modelId="{3BB56B97-1D52-42FF-B87A-510948E7F749}" type="presParOf" srcId="{34982778-2580-4DB3-B27E-6999C309603A}" destId="{07F007A5-B588-43D4-957F-908C74558091}" srcOrd="0" destOrd="0" presId="urn:microsoft.com/office/officeart/2005/8/layout/target1"/>
    <dgm:cxn modelId="{8BC5D251-F13C-41F5-9D8A-228880EE7D69}" type="presParOf" srcId="{34982778-2580-4DB3-B27E-6999C309603A}" destId="{9F561E6B-12C7-4210-8E9C-386EBF41FFE4}" srcOrd="1" destOrd="0" presId="urn:microsoft.com/office/officeart/2005/8/layout/target1"/>
    <dgm:cxn modelId="{0E68A377-09F6-4BE1-B638-C6A2C11FD933}" type="presParOf" srcId="{34982778-2580-4DB3-B27E-6999C309603A}" destId="{5D0F93C9-D968-4C5F-A921-F3F3A540565D}" srcOrd="2" destOrd="0" presId="urn:microsoft.com/office/officeart/2005/8/layout/target1"/>
    <dgm:cxn modelId="{BA0BFB9F-3395-4EC2-84B0-CAE9A61927BF}" type="presParOf" srcId="{34982778-2580-4DB3-B27E-6999C309603A}" destId="{D471CAE2-9400-4699-BE94-4B5A145FD46C}" srcOrd="3" destOrd="0" presId="urn:microsoft.com/office/officeart/2005/8/layout/target1"/>
    <dgm:cxn modelId="{6161444A-35B2-4080-B909-8CD3E10F0790}" type="presParOf" srcId="{34982778-2580-4DB3-B27E-6999C309603A}" destId="{43FDC925-241A-475F-9AD5-83D2646D2309}" srcOrd="4" destOrd="0" presId="urn:microsoft.com/office/officeart/2005/8/layout/target1"/>
    <dgm:cxn modelId="{B4F6EB02-C58C-4329-8E1F-7FA7D1CA8A41}" type="presParOf" srcId="{34982778-2580-4DB3-B27E-6999C309603A}" destId="{CD053875-C6A3-48D9-81B5-D1E0A39C9A56}" srcOrd="5" destOrd="0" presId="urn:microsoft.com/office/officeart/2005/8/layout/target1"/>
    <dgm:cxn modelId="{384366CC-7AE9-4EB4-8909-2E8EF06F1492}" type="presParOf" srcId="{34982778-2580-4DB3-B27E-6999C309603A}" destId="{51A2C298-3AAD-4C22-B914-FD47805704BE}" srcOrd="6" destOrd="0" presId="urn:microsoft.com/office/officeart/2005/8/layout/target1"/>
    <dgm:cxn modelId="{4319C2F0-DA9F-4CB6-80CF-36984E27904F}" type="presParOf" srcId="{34982778-2580-4DB3-B27E-6999C309603A}" destId="{FDE54689-5906-4F51-9F7E-24FC43BB1F80}" srcOrd="7" destOrd="0" presId="urn:microsoft.com/office/officeart/2005/8/layout/target1"/>
    <dgm:cxn modelId="{20D3CBA1-34F1-423E-834E-D694E01DAB6B}" type="presParOf" srcId="{34982778-2580-4DB3-B27E-6999C309603A}" destId="{67B5FF05-234E-4B7E-8B5F-D78269A7B9DF}" srcOrd="8" destOrd="0" presId="urn:microsoft.com/office/officeart/2005/8/layout/target1"/>
    <dgm:cxn modelId="{50353BC4-86C8-4AA8-AE40-443F79C558AD}" type="presParOf" srcId="{34982778-2580-4DB3-B27E-6999C309603A}" destId="{9630A83E-016D-436F-B3B3-52FD73136EFA}" srcOrd="9" destOrd="0" presId="urn:microsoft.com/office/officeart/2005/8/layout/target1"/>
    <dgm:cxn modelId="{BFCCFF86-E3E5-412F-8C5E-EBF9FE02B610}" type="presParOf" srcId="{34982778-2580-4DB3-B27E-6999C309603A}" destId="{D3B4F23F-B25B-4234-AB95-82EE58F23E46}" srcOrd="10" destOrd="0" presId="urn:microsoft.com/office/officeart/2005/8/layout/target1"/>
    <dgm:cxn modelId="{000F4590-E55B-44BF-927F-1D7111B09664}" type="presParOf" srcId="{34982778-2580-4DB3-B27E-6999C309603A}" destId="{5F4ED545-B91C-4597-B5E2-B9DC834D2779}" srcOrd="11" destOrd="0" presId="urn:microsoft.com/office/officeart/2005/8/layout/targe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42AF66-B71C-4BD8-BEA7-25C9FD05F2FE}">
      <dsp:nvSpPr>
        <dsp:cNvPr id="0" name=""/>
        <dsp:cNvSpPr/>
      </dsp:nvSpPr>
      <dsp:spPr>
        <a:xfrm rot="16200000">
          <a:off x="810089" y="-810089"/>
          <a:ext cx="2736304" cy="4356484"/>
        </a:xfrm>
        <a:prstGeom prst="round1Rect">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altLang="zh-TW" sz="2800" kern="1200" dirty="0" smtClean="0"/>
        </a:p>
        <a:p>
          <a:pPr lvl="0" algn="ctr" defTabSz="1244600">
            <a:lnSpc>
              <a:spcPct val="90000"/>
            </a:lnSpc>
            <a:spcBef>
              <a:spcPct val="0"/>
            </a:spcBef>
            <a:spcAft>
              <a:spcPct val="35000"/>
            </a:spcAft>
          </a:pPr>
          <a:endParaRPr lang="en-US" altLang="zh-TW" sz="2800" kern="1200" dirty="0" smtClean="0"/>
        </a:p>
      </dsp:txBody>
      <dsp:txXfrm rot="16200000">
        <a:off x="1152127" y="-1152127"/>
        <a:ext cx="2052228" cy="4356484"/>
      </dsp:txXfrm>
    </dsp:sp>
    <dsp:sp modelId="{A5159F64-9B24-4BD8-84B8-CB56A8BE5AA6}">
      <dsp:nvSpPr>
        <dsp:cNvPr id="0" name=""/>
        <dsp:cNvSpPr/>
      </dsp:nvSpPr>
      <dsp:spPr>
        <a:xfrm>
          <a:off x="4356484" y="0"/>
          <a:ext cx="4356484" cy="2736304"/>
        </a:xfrm>
        <a:prstGeom prst="round1Rect">
          <a:avLst/>
        </a:prstGeom>
        <a:gradFill rotWithShape="0">
          <a:gsLst>
            <a:gs pos="0">
              <a:schemeClr val="accent5">
                <a:hueOff val="-3311292"/>
                <a:satOff val="13270"/>
                <a:lumOff val="2876"/>
                <a:alphaOff val="0"/>
                <a:tint val="75000"/>
                <a:shade val="85000"/>
                <a:satMod val="230000"/>
              </a:schemeClr>
            </a:gs>
            <a:gs pos="25000">
              <a:schemeClr val="accent5">
                <a:hueOff val="-3311292"/>
                <a:satOff val="13270"/>
                <a:lumOff val="2876"/>
                <a:alphaOff val="0"/>
                <a:tint val="90000"/>
                <a:shade val="70000"/>
                <a:satMod val="220000"/>
              </a:schemeClr>
            </a:gs>
            <a:gs pos="50000">
              <a:schemeClr val="accent5">
                <a:hueOff val="-3311292"/>
                <a:satOff val="13270"/>
                <a:lumOff val="2876"/>
                <a:alphaOff val="0"/>
                <a:tint val="90000"/>
                <a:shade val="58000"/>
                <a:satMod val="225000"/>
              </a:schemeClr>
            </a:gs>
            <a:gs pos="65000">
              <a:schemeClr val="accent5">
                <a:hueOff val="-3311292"/>
                <a:satOff val="13270"/>
                <a:lumOff val="2876"/>
                <a:alphaOff val="0"/>
                <a:tint val="90000"/>
                <a:shade val="58000"/>
                <a:satMod val="225000"/>
              </a:schemeClr>
            </a:gs>
            <a:gs pos="80000">
              <a:schemeClr val="accent5">
                <a:hueOff val="-3311292"/>
                <a:satOff val="13270"/>
                <a:lumOff val="2876"/>
                <a:alphaOff val="0"/>
                <a:tint val="90000"/>
                <a:shade val="69000"/>
                <a:satMod val="220000"/>
              </a:schemeClr>
            </a:gs>
            <a:gs pos="100000">
              <a:schemeClr val="accent5">
                <a:hueOff val="-3311292"/>
                <a:satOff val="13270"/>
                <a:lumOff val="287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zh-TW" altLang="en-US" sz="2800" kern="1200" dirty="0"/>
        </a:p>
      </dsp:txBody>
      <dsp:txXfrm>
        <a:off x="4356484" y="0"/>
        <a:ext cx="4356484" cy="2052228"/>
      </dsp:txXfrm>
    </dsp:sp>
    <dsp:sp modelId="{7A79BC1D-DA07-4D4B-90B1-C139DC060DE7}">
      <dsp:nvSpPr>
        <dsp:cNvPr id="0" name=""/>
        <dsp:cNvSpPr/>
      </dsp:nvSpPr>
      <dsp:spPr>
        <a:xfrm rot="10800000">
          <a:off x="0" y="2736304"/>
          <a:ext cx="4356484" cy="2736304"/>
        </a:xfrm>
        <a:prstGeom prst="round1Rect">
          <a:avLst/>
        </a:prstGeom>
        <a:gradFill rotWithShape="0">
          <a:gsLst>
            <a:gs pos="0">
              <a:schemeClr val="accent5">
                <a:hueOff val="-6622584"/>
                <a:satOff val="26541"/>
                <a:lumOff val="5752"/>
                <a:alphaOff val="0"/>
                <a:tint val="75000"/>
                <a:shade val="85000"/>
                <a:satMod val="230000"/>
              </a:schemeClr>
            </a:gs>
            <a:gs pos="25000">
              <a:schemeClr val="accent5">
                <a:hueOff val="-6622584"/>
                <a:satOff val="26541"/>
                <a:lumOff val="5752"/>
                <a:alphaOff val="0"/>
                <a:tint val="90000"/>
                <a:shade val="70000"/>
                <a:satMod val="220000"/>
              </a:schemeClr>
            </a:gs>
            <a:gs pos="50000">
              <a:schemeClr val="accent5">
                <a:hueOff val="-6622584"/>
                <a:satOff val="26541"/>
                <a:lumOff val="5752"/>
                <a:alphaOff val="0"/>
                <a:tint val="90000"/>
                <a:shade val="58000"/>
                <a:satMod val="225000"/>
              </a:schemeClr>
            </a:gs>
            <a:gs pos="65000">
              <a:schemeClr val="accent5">
                <a:hueOff val="-6622584"/>
                <a:satOff val="26541"/>
                <a:lumOff val="5752"/>
                <a:alphaOff val="0"/>
                <a:tint val="90000"/>
                <a:shade val="58000"/>
                <a:satMod val="225000"/>
              </a:schemeClr>
            </a:gs>
            <a:gs pos="80000">
              <a:schemeClr val="accent5">
                <a:hueOff val="-6622584"/>
                <a:satOff val="26541"/>
                <a:lumOff val="5752"/>
                <a:alphaOff val="0"/>
                <a:tint val="90000"/>
                <a:shade val="69000"/>
                <a:satMod val="220000"/>
              </a:schemeClr>
            </a:gs>
            <a:gs pos="100000">
              <a:schemeClr val="accent5">
                <a:hueOff val="-6622584"/>
                <a:satOff val="26541"/>
                <a:lumOff val="575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zh-TW" altLang="en-US" sz="2800" kern="1200" dirty="0"/>
        </a:p>
      </dsp:txBody>
      <dsp:txXfrm rot="10800000">
        <a:off x="0" y="3420380"/>
        <a:ext cx="4356484" cy="2052228"/>
      </dsp:txXfrm>
    </dsp:sp>
    <dsp:sp modelId="{335357DC-1DA8-4700-B415-65EB3FDD22CE}">
      <dsp:nvSpPr>
        <dsp:cNvPr id="0" name=""/>
        <dsp:cNvSpPr/>
      </dsp:nvSpPr>
      <dsp:spPr>
        <a:xfrm rot="5400000">
          <a:off x="5166574" y="1926214"/>
          <a:ext cx="2736304" cy="4356484"/>
        </a:xfrm>
        <a:prstGeom prst="round1Rect">
          <a:avLst/>
        </a:prstGeom>
        <a:gradFill rotWithShape="0">
          <a:gsLst>
            <a:gs pos="0">
              <a:schemeClr val="accent5">
                <a:hueOff val="-9933876"/>
                <a:satOff val="39811"/>
                <a:lumOff val="8628"/>
                <a:alphaOff val="0"/>
                <a:tint val="75000"/>
                <a:shade val="85000"/>
                <a:satMod val="230000"/>
              </a:schemeClr>
            </a:gs>
            <a:gs pos="25000">
              <a:schemeClr val="accent5">
                <a:hueOff val="-9933876"/>
                <a:satOff val="39811"/>
                <a:lumOff val="8628"/>
                <a:alphaOff val="0"/>
                <a:tint val="90000"/>
                <a:shade val="70000"/>
                <a:satMod val="220000"/>
              </a:schemeClr>
            </a:gs>
            <a:gs pos="50000">
              <a:schemeClr val="accent5">
                <a:hueOff val="-9933876"/>
                <a:satOff val="39811"/>
                <a:lumOff val="8628"/>
                <a:alphaOff val="0"/>
                <a:tint val="90000"/>
                <a:shade val="58000"/>
                <a:satMod val="225000"/>
              </a:schemeClr>
            </a:gs>
            <a:gs pos="65000">
              <a:schemeClr val="accent5">
                <a:hueOff val="-9933876"/>
                <a:satOff val="39811"/>
                <a:lumOff val="8628"/>
                <a:alphaOff val="0"/>
                <a:tint val="90000"/>
                <a:shade val="58000"/>
                <a:satMod val="225000"/>
              </a:schemeClr>
            </a:gs>
            <a:gs pos="80000">
              <a:schemeClr val="accent5">
                <a:hueOff val="-9933876"/>
                <a:satOff val="39811"/>
                <a:lumOff val="8628"/>
                <a:alphaOff val="0"/>
                <a:tint val="90000"/>
                <a:shade val="69000"/>
                <a:satMod val="220000"/>
              </a:schemeClr>
            </a:gs>
            <a:gs pos="100000">
              <a:schemeClr val="accent5">
                <a:hueOff val="-9933876"/>
                <a:satOff val="39811"/>
                <a:lumOff val="862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zh-TW" altLang="en-US" sz="2800" kern="1200" dirty="0"/>
        </a:p>
      </dsp:txBody>
      <dsp:txXfrm rot="5400000">
        <a:off x="5508612" y="2268252"/>
        <a:ext cx="2052228" cy="4356484"/>
      </dsp:txXfrm>
    </dsp:sp>
    <dsp:sp modelId="{9AEC7261-0FB6-4AFD-9FB2-862D8D5F2181}">
      <dsp:nvSpPr>
        <dsp:cNvPr id="0" name=""/>
        <dsp:cNvSpPr/>
      </dsp:nvSpPr>
      <dsp:spPr>
        <a:xfrm>
          <a:off x="3672402" y="2376261"/>
          <a:ext cx="1368162" cy="720085"/>
        </a:xfrm>
        <a:prstGeom prst="roundRect">
          <a:avLst/>
        </a:prstGeom>
        <a:solidFill>
          <a:schemeClr val="accent5">
            <a:tint val="4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rgbClr val="FF0000"/>
              </a:solidFill>
              <a:latin typeface="MS Gothic" pitchFamily="49" charset="-128"/>
              <a:ea typeface="MS Gothic" pitchFamily="49" charset="-128"/>
            </a:rPr>
            <a:t>SWOT</a:t>
          </a:r>
          <a:endParaRPr lang="zh-TW" altLang="en-US" sz="2800" b="1" kern="1200" dirty="0">
            <a:solidFill>
              <a:srgbClr val="FF0000"/>
            </a:solidFill>
            <a:latin typeface="MS Gothic" pitchFamily="49" charset="-128"/>
            <a:ea typeface="MS Gothic" pitchFamily="49" charset="-128"/>
          </a:endParaRPr>
        </a:p>
      </dsp:txBody>
      <dsp:txXfrm>
        <a:off x="3672402" y="2376261"/>
        <a:ext cx="1368162" cy="7200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FED75-8E35-48CB-A0E2-28D3A2FD0129}">
      <dsp:nvSpPr>
        <dsp:cNvPr id="0" name=""/>
        <dsp:cNvSpPr/>
      </dsp:nvSpPr>
      <dsp:spPr>
        <a:xfrm>
          <a:off x="657" y="678775"/>
          <a:ext cx="2829148" cy="3394909"/>
        </a:xfrm>
        <a:prstGeom prst="roundRect">
          <a:avLst>
            <a:gd name="adj" fmla="val 5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zh-TW" altLang="en-US" sz="2300" kern="1200" dirty="0"/>
        </a:p>
      </dsp:txBody>
      <dsp:txXfrm rot="16200000">
        <a:off x="-1108340" y="1787773"/>
        <a:ext cx="2783826" cy="565829"/>
      </dsp:txXfrm>
    </dsp:sp>
    <dsp:sp modelId="{280A8D87-EEA3-4344-AA01-35B82D55D27E}">
      <dsp:nvSpPr>
        <dsp:cNvPr id="0" name=""/>
        <dsp:cNvSpPr/>
      </dsp:nvSpPr>
      <dsp:spPr>
        <a:xfrm>
          <a:off x="566487" y="678775"/>
          <a:ext cx="2107715" cy="33949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566487" y="678775"/>
        <a:ext cx="2107715" cy="3394909"/>
      </dsp:txXfrm>
    </dsp:sp>
    <dsp:sp modelId="{9A08610B-EF86-466D-A8B7-9FBD24ABA1D6}">
      <dsp:nvSpPr>
        <dsp:cNvPr id="0" name=""/>
        <dsp:cNvSpPr/>
      </dsp:nvSpPr>
      <dsp:spPr>
        <a:xfrm>
          <a:off x="2928825" y="678775"/>
          <a:ext cx="2829148" cy="3394977"/>
        </a:xfrm>
        <a:prstGeom prst="roundRect">
          <a:avLst>
            <a:gd name="adj" fmla="val 5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zh-TW" altLang="en-US" sz="2300" kern="1200" dirty="0"/>
        </a:p>
      </dsp:txBody>
      <dsp:txXfrm rot="16200000">
        <a:off x="1819799" y="1787801"/>
        <a:ext cx="2783881" cy="565829"/>
      </dsp:txXfrm>
    </dsp:sp>
    <dsp:sp modelId="{B1203071-4AC3-4D94-BFD1-7EE340629F54}">
      <dsp:nvSpPr>
        <dsp:cNvPr id="0" name=""/>
        <dsp:cNvSpPr/>
      </dsp:nvSpPr>
      <dsp:spPr>
        <a:xfrm rot="5400000">
          <a:off x="2693620" y="3375682"/>
          <a:ext cx="498701" cy="42437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4A3831-F6FF-4B52-9A78-E499BD3CD4B7}">
      <dsp:nvSpPr>
        <dsp:cNvPr id="0" name=""/>
        <dsp:cNvSpPr/>
      </dsp:nvSpPr>
      <dsp:spPr>
        <a:xfrm>
          <a:off x="5856994" y="678775"/>
          <a:ext cx="2829148" cy="3394977"/>
        </a:xfrm>
        <a:prstGeom prst="roundRect">
          <a:avLst>
            <a:gd name="adj" fmla="val 5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zh-TW" altLang="en-US" sz="2300" kern="1200" dirty="0"/>
        </a:p>
      </dsp:txBody>
      <dsp:txXfrm rot="16200000">
        <a:off x="4747968" y="1787801"/>
        <a:ext cx="2783881" cy="565829"/>
      </dsp:txXfrm>
    </dsp:sp>
    <dsp:sp modelId="{3FD125FD-1351-41E1-9F56-5D09E7AFA17F}">
      <dsp:nvSpPr>
        <dsp:cNvPr id="0" name=""/>
        <dsp:cNvSpPr/>
      </dsp:nvSpPr>
      <dsp:spPr>
        <a:xfrm rot="5400000">
          <a:off x="5621789" y="3375682"/>
          <a:ext cx="498701" cy="42437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EE75C-1224-41AB-959E-4DFC02348FEB}">
      <dsp:nvSpPr>
        <dsp:cNvPr id="0" name=""/>
        <dsp:cNvSpPr/>
      </dsp:nvSpPr>
      <dsp:spPr>
        <a:xfrm>
          <a:off x="6422823" y="678775"/>
          <a:ext cx="2107715" cy="33949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6422823" y="678775"/>
        <a:ext cx="2107715" cy="33949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58D85-C6DC-4B02-B5F0-C54924BE6959}">
      <dsp:nvSpPr>
        <dsp:cNvPr id="0" name=""/>
        <dsp:cNvSpPr/>
      </dsp:nvSpPr>
      <dsp:spPr>
        <a:xfrm>
          <a:off x="3909245" y="2404965"/>
          <a:ext cx="2939402" cy="2939402"/>
        </a:xfrm>
        <a:prstGeom prst="gear9">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評估績效驅動因素成效</a:t>
          </a:r>
          <a:endParaRPr lang="zh-TW" altLang="en-US" sz="2400" b="1" kern="1200" dirty="0"/>
        </a:p>
      </dsp:txBody>
      <dsp:txXfrm>
        <a:off x="3909245" y="2404965"/>
        <a:ext cx="2939402" cy="2939402"/>
      </dsp:txXfrm>
    </dsp:sp>
    <dsp:sp modelId="{D2E14142-0981-4BBA-84BE-7DB87C28D32A}">
      <dsp:nvSpPr>
        <dsp:cNvPr id="0" name=""/>
        <dsp:cNvSpPr/>
      </dsp:nvSpPr>
      <dsp:spPr>
        <a:xfrm>
          <a:off x="2199047" y="1710197"/>
          <a:ext cx="2137747" cy="2137747"/>
        </a:xfrm>
        <a:prstGeom prst="gear6">
          <a:avLst/>
        </a:prstGeom>
        <a:gradFill rotWithShape="0">
          <a:gsLst>
            <a:gs pos="0">
              <a:schemeClr val="accent5">
                <a:hueOff val="-4966938"/>
                <a:satOff val="19906"/>
                <a:lumOff val="4314"/>
                <a:alphaOff val="0"/>
                <a:tint val="75000"/>
                <a:shade val="85000"/>
                <a:satMod val="230000"/>
              </a:schemeClr>
            </a:gs>
            <a:gs pos="25000">
              <a:schemeClr val="accent5">
                <a:hueOff val="-4966938"/>
                <a:satOff val="19906"/>
                <a:lumOff val="4314"/>
                <a:alphaOff val="0"/>
                <a:tint val="90000"/>
                <a:shade val="70000"/>
                <a:satMod val="220000"/>
              </a:schemeClr>
            </a:gs>
            <a:gs pos="50000">
              <a:schemeClr val="accent5">
                <a:hueOff val="-4966938"/>
                <a:satOff val="19906"/>
                <a:lumOff val="4314"/>
                <a:alphaOff val="0"/>
                <a:tint val="90000"/>
                <a:shade val="58000"/>
                <a:satMod val="225000"/>
              </a:schemeClr>
            </a:gs>
            <a:gs pos="65000">
              <a:schemeClr val="accent5">
                <a:hueOff val="-4966938"/>
                <a:satOff val="19906"/>
                <a:lumOff val="4314"/>
                <a:alphaOff val="0"/>
                <a:tint val="90000"/>
                <a:shade val="58000"/>
                <a:satMod val="225000"/>
              </a:schemeClr>
            </a:gs>
            <a:gs pos="80000">
              <a:schemeClr val="accent5">
                <a:hueOff val="-4966938"/>
                <a:satOff val="19906"/>
                <a:lumOff val="4314"/>
                <a:alphaOff val="0"/>
                <a:tint val="90000"/>
                <a:shade val="69000"/>
                <a:satMod val="220000"/>
              </a:schemeClr>
            </a:gs>
            <a:gs pos="100000">
              <a:schemeClr val="accent5">
                <a:hueOff val="-4966938"/>
                <a:satOff val="19906"/>
                <a:lumOff val="431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調整再造措施</a:t>
          </a:r>
          <a:endParaRPr lang="zh-TW" altLang="en-US" sz="2400" b="1" kern="1200" dirty="0"/>
        </a:p>
      </dsp:txBody>
      <dsp:txXfrm>
        <a:off x="2199047" y="1710197"/>
        <a:ext cx="2137747" cy="2137747"/>
      </dsp:txXfrm>
    </dsp:sp>
    <dsp:sp modelId="{F16B017F-BB96-4325-81AB-4DC670C72568}">
      <dsp:nvSpPr>
        <dsp:cNvPr id="0" name=""/>
        <dsp:cNvSpPr/>
      </dsp:nvSpPr>
      <dsp:spPr>
        <a:xfrm rot="20700000">
          <a:off x="3396404" y="235370"/>
          <a:ext cx="2094555" cy="2094555"/>
        </a:xfrm>
        <a:prstGeom prst="gear6">
          <a:avLst/>
        </a:prstGeom>
        <a:gradFill rotWithShape="0">
          <a:gsLst>
            <a:gs pos="0">
              <a:schemeClr val="accent5">
                <a:hueOff val="-9933876"/>
                <a:satOff val="39811"/>
                <a:lumOff val="8628"/>
                <a:alphaOff val="0"/>
                <a:tint val="75000"/>
                <a:shade val="85000"/>
                <a:satMod val="230000"/>
              </a:schemeClr>
            </a:gs>
            <a:gs pos="25000">
              <a:schemeClr val="accent5">
                <a:hueOff val="-9933876"/>
                <a:satOff val="39811"/>
                <a:lumOff val="8628"/>
                <a:alphaOff val="0"/>
                <a:tint val="90000"/>
                <a:shade val="70000"/>
                <a:satMod val="220000"/>
              </a:schemeClr>
            </a:gs>
            <a:gs pos="50000">
              <a:schemeClr val="accent5">
                <a:hueOff val="-9933876"/>
                <a:satOff val="39811"/>
                <a:lumOff val="8628"/>
                <a:alphaOff val="0"/>
                <a:tint val="90000"/>
                <a:shade val="58000"/>
                <a:satMod val="225000"/>
              </a:schemeClr>
            </a:gs>
            <a:gs pos="65000">
              <a:schemeClr val="accent5">
                <a:hueOff val="-9933876"/>
                <a:satOff val="39811"/>
                <a:lumOff val="8628"/>
                <a:alphaOff val="0"/>
                <a:tint val="90000"/>
                <a:shade val="58000"/>
                <a:satMod val="225000"/>
              </a:schemeClr>
            </a:gs>
            <a:gs pos="80000">
              <a:schemeClr val="accent5">
                <a:hueOff val="-9933876"/>
                <a:satOff val="39811"/>
                <a:lumOff val="8628"/>
                <a:alphaOff val="0"/>
                <a:tint val="90000"/>
                <a:shade val="69000"/>
                <a:satMod val="220000"/>
              </a:schemeClr>
            </a:gs>
            <a:gs pos="100000">
              <a:schemeClr val="accent5">
                <a:hueOff val="-9933876"/>
                <a:satOff val="39811"/>
                <a:lumOff val="862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累積再造動能</a:t>
          </a:r>
          <a:endParaRPr lang="zh-TW" altLang="en-US" sz="2400" b="1" kern="1200" dirty="0"/>
        </a:p>
      </dsp:txBody>
      <dsp:txXfrm>
        <a:off x="3855801" y="694767"/>
        <a:ext cx="1175760" cy="1175760"/>
      </dsp:txXfrm>
    </dsp:sp>
    <dsp:sp modelId="{5B805979-3ECD-4A96-AB49-462A5F66A115}">
      <dsp:nvSpPr>
        <dsp:cNvPr id="0" name=""/>
        <dsp:cNvSpPr/>
      </dsp:nvSpPr>
      <dsp:spPr>
        <a:xfrm>
          <a:off x="3696056" y="1954079"/>
          <a:ext cx="3762435" cy="3762435"/>
        </a:xfrm>
        <a:prstGeom prst="circularArrow">
          <a:avLst>
            <a:gd name="adj1" fmla="val 4688"/>
            <a:gd name="adj2" fmla="val 299029"/>
            <a:gd name="adj3" fmla="val 2538166"/>
            <a:gd name="adj4" fmla="val 15814672"/>
            <a:gd name="adj5" fmla="val 5469"/>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5D5D540-D4CF-417D-A6BE-2E38057F9E6F}">
      <dsp:nvSpPr>
        <dsp:cNvPr id="0" name=""/>
        <dsp:cNvSpPr/>
      </dsp:nvSpPr>
      <dsp:spPr>
        <a:xfrm>
          <a:off x="1820456" y="1232259"/>
          <a:ext cx="2733644" cy="2733644"/>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75000"/>
                <a:shade val="85000"/>
                <a:satMod val="230000"/>
              </a:schemeClr>
            </a:gs>
            <a:gs pos="25000">
              <a:schemeClr val="accent5">
                <a:hueOff val="-4966938"/>
                <a:satOff val="19906"/>
                <a:lumOff val="4314"/>
                <a:alphaOff val="0"/>
                <a:tint val="90000"/>
                <a:shade val="70000"/>
                <a:satMod val="220000"/>
              </a:schemeClr>
            </a:gs>
            <a:gs pos="50000">
              <a:schemeClr val="accent5">
                <a:hueOff val="-4966938"/>
                <a:satOff val="19906"/>
                <a:lumOff val="4314"/>
                <a:alphaOff val="0"/>
                <a:tint val="90000"/>
                <a:shade val="58000"/>
                <a:satMod val="225000"/>
              </a:schemeClr>
            </a:gs>
            <a:gs pos="65000">
              <a:schemeClr val="accent5">
                <a:hueOff val="-4966938"/>
                <a:satOff val="19906"/>
                <a:lumOff val="4314"/>
                <a:alphaOff val="0"/>
                <a:tint val="90000"/>
                <a:shade val="58000"/>
                <a:satMod val="225000"/>
              </a:schemeClr>
            </a:gs>
            <a:gs pos="80000">
              <a:schemeClr val="accent5">
                <a:hueOff val="-4966938"/>
                <a:satOff val="19906"/>
                <a:lumOff val="4314"/>
                <a:alphaOff val="0"/>
                <a:tint val="90000"/>
                <a:shade val="69000"/>
                <a:satMod val="220000"/>
              </a:schemeClr>
            </a:gs>
            <a:gs pos="100000">
              <a:schemeClr val="accent5">
                <a:hueOff val="-4966938"/>
                <a:satOff val="19906"/>
                <a:lumOff val="431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92542F3-E038-4812-B3D6-B505956FEDF7}">
      <dsp:nvSpPr>
        <dsp:cNvPr id="0" name=""/>
        <dsp:cNvSpPr/>
      </dsp:nvSpPr>
      <dsp:spPr>
        <a:xfrm>
          <a:off x="2911912" y="-228351"/>
          <a:ext cx="2947418" cy="2947418"/>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75000"/>
                <a:shade val="85000"/>
                <a:satMod val="230000"/>
              </a:schemeClr>
            </a:gs>
            <a:gs pos="25000">
              <a:schemeClr val="accent5">
                <a:hueOff val="-9933876"/>
                <a:satOff val="39811"/>
                <a:lumOff val="8628"/>
                <a:alphaOff val="0"/>
                <a:tint val="90000"/>
                <a:shade val="70000"/>
                <a:satMod val="220000"/>
              </a:schemeClr>
            </a:gs>
            <a:gs pos="50000">
              <a:schemeClr val="accent5">
                <a:hueOff val="-9933876"/>
                <a:satOff val="39811"/>
                <a:lumOff val="8628"/>
                <a:alphaOff val="0"/>
                <a:tint val="90000"/>
                <a:shade val="58000"/>
                <a:satMod val="225000"/>
              </a:schemeClr>
            </a:gs>
            <a:gs pos="65000">
              <a:schemeClr val="accent5">
                <a:hueOff val="-9933876"/>
                <a:satOff val="39811"/>
                <a:lumOff val="8628"/>
                <a:alphaOff val="0"/>
                <a:tint val="90000"/>
                <a:shade val="58000"/>
                <a:satMod val="225000"/>
              </a:schemeClr>
            </a:gs>
            <a:gs pos="80000">
              <a:schemeClr val="accent5">
                <a:hueOff val="-9933876"/>
                <a:satOff val="39811"/>
                <a:lumOff val="8628"/>
                <a:alphaOff val="0"/>
                <a:tint val="90000"/>
                <a:shade val="69000"/>
                <a:satMod val="220000"/>
              </a:schemeClr>
            </a:gs>
            <a:gs pos="100000">
              <a:schemeClr val="accent5">
                <a:hueOff val="-9933876"/>
                <a:satOff val="39811"/>
                <a:lumOff val="862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3CDC25-BEB0-4C42-B64C-6772BE7FE530}">
      <dsp:nvSpPr>
        <dsp:cNvPr id="0" name=""/>
        <dsp:cNvSpPr/>
      </dsp:nvSpPr>
      <dsp:spPr>
        <a:xfrm>
          <a:off x="3100219" y="4538011"/>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7881F46-AFD1-4424-A2A1-8090D9467E3D}">
      <dsp:nvSpPr>
        <dsp:cNvPr id="0" name=""/>
        <dsp:cNvSpPr/>
      </dsp:nvSpPr>
      <dsp:spPr>
        <a:xfrm>
          <a:off x="2855439" y="4649626"/>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DCD56463-75F7-4720-8618-A38B425B09F5}">
      <dsp:nvSpPr>
        <dsp:cNvPr id="0" name=""/>
        <dsp:cNvSpPr/>
      </dsp:nvSpPr>
      <dsp:spPr>
        <a:xfrm>
          <a:off x="2603420" y="4741514"/>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E5977E60-2666-4B79-A7C1-776B9F724FBB}">
      <dsp:nvSpPr>
        <dsp:cNvPr id="0" name=""/>
        <dsp:cNvSpPr/>
      </dsp:nvSpPr>
      <dsp:spPr>
        <a:xfrm>
          <a:off x="2344164" y="4813156"/>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50331574-EAE4-4246-8F1D-85101C3A9AD8}">
      <dsp:nvSpPr>
        <dsp:cNvPr id="0" name=""/>
        <dsp:cNvSpPr/>
      </dsp:nvSpPr>
      <dsp:spPr>
        <a:xfrm>
          <a:off x="4244501" y="3605633"/>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F01814C1-1096-4739-947B-7C9319D1AD35}">
      <dsp:nvSpPr>
        <dsp:cNvPr id="0" name=""/>
        <dsp:cNvSpPr/>
      </dsp:nvSpPr>
      <dsp:spPr>
        <a:xfrm>
          <a:off x="4897249" y="2237696"/>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F7BFDE8D-6275-4E14-8FD0-BCD05C924957}">
      <dsp:nvSpPr>
        <dsp:cNvPr id="0" name=""/>
        <dsp:cNvSpPr/>
      </dsp:nvSpPr>
      <dsp:spPr>
        <a:xfrm>
          <a:off x="4720902" y="530759"/>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49931F3B-D936-4F96-A36D-F13DAFF87660}">
      <dsp:nvSpPr>
        <dsp:cNvPr id="0" name=""/>
        <dsp:cNvSpPr/>
      </dsp:nvSpPr>
      <dsp:spPr>
        <a:xfrm>
          <a:off x="4877508" y="419663"/>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8D5F514E-7C30-4A86-A6FF-2769F712673B}">
      <dsp:nvSpPr>
        <dsp:cNvPr id="0" name=""/>
        <dsp:cNvSpPr/>
      </dsp:nvSpPr>
      <dsp:spPr>
        <a:xfrm>
          <a:off x="5034115" y="308567"/>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011C4C6-5AF2-4CD8-816E-1854958D86F4}">
      <dsp:nvSpPr>
        <dsp:cNvPr id="0" name=""/>
        <dsp:cNvSpPr/>
      </dsp:nvSpPr>
      <dsp:spPr>
        <a:xfrm>
          <a:off x="5190722" y="419663"/>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909ED505-80DE-4096-BB67-6F73D4478986}">
      <dsp:nvSpPr>
        <dsp:cNvPr id="0" name=""/>
        <dsp:cNvSpPr/>
      </dsp:nvSpPr>
      <dsp:spPr>
        <a:xfrm>
          <a:off x="5347987" y="530759"/>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6F99CDD-9394-4182-8AF9-A3BC28010987}">
      <dsp:nvSpPr>
        <dsp:cNvPr id="0" name=""/>
        <dsp:cNvSpPr/>
      </dsp:nvSpPr>
      <dsp:spPr>
        <a:xfrm>
          <a:off x="5034115" y="543219"/>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FC4AFD58-2E43-4D49-8BBA-947678A7C94E}">
      <dsp:nvSpPr>
        <dsp:cNvPr id="0" name=""/>
        <dsp:cNvSpPr/>
      </dsp:nvSpPr>
      <dsp:spPr>
        <a:xfrm>
          <a:off x="5034115" y="777870"/>
          <a:ext cx="109887" cy="109887"/>
        </a:xfrm>
        <a:prstGeom prst="ellipse">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43AB315-8850-4D80-A027-7FE067331B80}">
      <dsp:nvSpPr>
        <dsp:cNvPr id="0" name=""/>
        <dsp:cNvSpPr/>
      </dsp:nvSpPr>
      <dsp:spPr>
        <a:xfrm>
          <a:off x="1717408" y="5033706"/>
          <a:ext cx="2365551" cy="634390"/>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0708" tIns="106680" rIns="106680" bIns="106680" numCol="1" spcCol="1270" anchor="ctr" anchorCtr="0">
          <a:noAutofit/>
        </a:bodyPr>
        <a:lstStyle/>
        <a:p>
          <a:pPr lvl="0" algn="l" defTabSz="1244600">
            <a:lnSpc>
              <a:spcPct val="90000"/>
            </a:lnSpc>
            <a:spcBef>
              <a:spcPct val="0"/>
            </a:spcBef>
            <a:spcAft>
              <a:spcPct val="35000"/>
            </a:spcAft>
          </a:pPr>
          <a:r>
            <a:rPr lang="zh-TW" altLang="en-US" sz="2800" b="1" kern="1200" dirty="0" smtClean="0"/>
            <a:t>學習成長</a:t>
          </a:r>
          <a:endParaRPr lang="zh-TW" altLang="en-US" sz="2800" b="1" kern="1200" dirty="0"/>
        </a:p>
      </dsp:txBody>
      <dsp:txXfrm>
        <a:off x="1717408" y="5033706"/>
        <a:ext cx="2365551" cy="634390"/>
      </dsp:txXfrm>
    </dsp:sp>
    <dsp:sp modelId="{EF077ECD-2FEC-4063-9C9D-3EBEDE868C24}">
      <dsp:nvSpPr>
        <dsp:cNvPr id="0" name=""/>
        <dsp:cNvSpPr/>
      </dsp:nvSpPr>
      <dsp:spPr>
        <a:xfrm>
          <a:off x="1061699" y="4411515"/>
          <a:ext cx="1096905" cy="1096945"/>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E00CED44-F21F-417B-B0B1-005735C780AA}">
      <dsp:nvSpPr>
        <dsp:cNvPr id="0" name=""/>
        <dsp:cNvSpPr/>
      </dsp:nvSpPr>
      <dsp:spPr>
        <a:xfrm>
          <a:off x="3840811" y="4267972"/>
          <a:ext cx="2365551" cy="634390"/>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0708" tIns="106680" rIns="106680" bIns="106680" numCol="1" spcCol="1270" anchor="ctr" anchorCtr="0">
          <a:noAutofit/>
        </a:bodyPr>
        <a:lstStyle/>
        <a:p>
          <a:pPr lvl="0" algn="l" defTabSz="1244600">
            <a:lnSpc>
              <a:spcPct val="90000"/>
            </a:lnSpc>
            <a:spcBef>
              <a:spcPct val="0"/>
            </a:spcBef>
            <a:spcAft>
              <a:spcPct val="35000"/>
            </a:spcAft>
          </a:pPr>
          <a:r>
            <a:rPr lang="zh-TW" altLang="en-US" sz="2800" b="1" kern="1200" dirty="0" smtClean="0"/>
            <a:t>內部流程</a:t>
          </a:r>
          <a:endParaRPr lang="zh-TW" altLang="en-US" sz="2800" b="1" kern="1200" dirty="0"/>
        </a:p>
      </dsp:txBody>
      <dsp:txXfrm>
        <a:off x="3840811" y="4267972"/>
        <a:ext cx="2365551" cy="634390"/>
      </dsp:txXfrm>
    </dsp:sp>
    <dsp:sp modelId="{FC97A952-BD78-4117-AC49-9CD7908E2792}">
      <dsp:nvSpPr>
        <dsp:cNvPr id="0" name=""/>
        <dsp:cNvSpPr/>
      </dsp:nvSpPr>
      <dsp:spPr>
        <a:xfrm>
          <a:off x="3185103" y="3645781"/>
          <a:ext cx="1096905" cy="1096945"/>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7000" r="-17000"/>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71582297-4CF1-4279-BE9C-3E8875A28DA5}">
      <dsp:nvSpPr>
        <dsp:cNvPr id="0" name=""/>
        <dsp:cNvSpPr/>
      </dsp:nvSpPr>
      <dsp:spPr>
        <a:xfrm>
          <a:off x="4744919" y="3060450"/>
          <a:ext cx="2365551" cy="634390"/>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0708" tIns="106680" rIns="106680" bIns="106680" numCol="1" spcCol="1270" anchor="ctr" anchorCtr="0">
          <a:noAutofit/>
        </a:bodyPr>
        <a:lstStyle/>
        <a:p>
          <a:pPr lvl="0" algn="l" defTabSz="1244600">
            <a:lnSpc>
              <a:spcPct val="90000"/>
            </a:lnSpc>
            <a:spcBef>
              <a:spcPct val="0"/>
            </a:spcBef>
            <a:spcAft>
              <a:spcPct val="35000"/>
            </a:spcAft>
          </a:pPr>
          <a:r>
            <a:rPr lang="zh-TW" altLang="en-US" sz="2800" b="1" kern="1200" dirty="0" smtClean="0"/>
            <a:t>顧客</a:t>
          </a:r>
          <a:endParaRPr lang="zh-TW" altLang="en-US" sz="2800" b="1" kern="1200" dirty="0"/>
        </a:p>
      </dsp:txBody>
      <dsp:txXfrm>
        <a:off x="4744919" y="3060450"/>
        <a:ext cx="2365551" cy="634390"/>
      </dsp:txXfrm>
    </dsp:sp>
    <dsp:sp modelId="{FACA0588-249C-4D34-A40D-0992CA4D7F22}">
      <dsp:nvSpPr>
        <dsp:cNvPr id="0" name=""/>
        <dsp:cNvSpPr/>
      </dsp:nvSpPr>
      <dsp:spPr>
        <a:xfrm>
          <a:off x="4089211" y="2438259"/>
          <a:ext cx="1096905" cy="1096945"/>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6000" r="-26000"/>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0246394B-0820-4D94-B788-86EBED2AEE43}">
      <dsp:nvSpPr>
        <dsp:cNvPr id="0" name=""/>
        <dsp:cNvSpPr/>
      </dsp:nvSpPr>
      <dsp:spPr>
        <a:xfrm>
          <a:off x="5141700" y="1621909"/>
          <a:ext cx="2365551" cy="634390"/>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0708" tIns="106680" rIns="106680" bIns="106680" numCol="1" spcCol="1270" anchor="ctr" anchorCtr="0">
          <a:noAutofit/>
        </a:bodyPr>
        <a:lstStyle/>
        <a:p>
          <a:pPr lvl="0" algn="l" defTabSz="1244600">
            <a:lnSpc>
              <a:spcPct val="90000"/>
            </a:lnSpc>
            <a:spcBef>
              <a:spcPct val="0"/>
            </a:spcBef>
            <a:spcAft>
              <a:spcPct val="35000"/>
            </a:spcAft>
          </a:pPr>
          <a:r>
            <a:rPr lang="zh-TW" altLang="en-US" sz="2800" b="1" kern="1200" dirty="0" smtClean="0"/>
            <a:t>財務</a:t>
          </a:r>
          <a:endParaRPr lang="zh-TW" altLang="en-US" sz="2800" b="1" kern="1200" dirty="0"/>
        </a:p>
      </dsp:txBody>
      <dsp:txXfrm>
        <a:off x="5141700" y="1621909"/>
        <a:ext cx="2365551" cy="634390"/>
      </dsp:txXfrm>
    </dsp:sp>
    <dsp:sp modelId="{D60239E2-942A-4E20-85BC-7C69D7ACF5BA}">
      <dsp:nvSpPr>
        <dsp:cNvPr id="0" name=""/>
        <dsp:cNvSpPr/>
      </dsp:nvSpPr>
      <dsp:spPr>
        <a:xfrm>
          <a:off x="4485992" y="999718"/>
          <a:ext cx="1096905" cy="1096945"/>
        </a:xfrm>
        <a:prstGeom prst="ellipse">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5000" r="-25000"/>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DDC3AC-BC27-4C47-90E4-AEE312E75A5D}">
      <dsp:nvSpPr>
        <dsp:cNvPr id="0" name=""/>
        <dsp:cNvSpPr/>
      </dsp:nvSpPr>
      <dsp:spPr>
        <a:xfrm>
          <a:off x="0" y="0"/>
          <a:ext cx="8331522" cy="2262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kern="1200" dirty="0" smtClean="0"/>
            <a:t>硬</a:t>
          </a:r>
          <a:r>
            <a:rPr lang="en-US" altLang="zh-TW" sz="2400" b="1" kern="1200" dirty="0" smtClean="0"/>
            <a:t>S</a:t>
          </a:r>
          <a:endParaRPr lang="zh-TW" altLang="en-US" sz="2400" b="1" kern="1200" dirty="0"/>
        </a:p>
        <a:p>
          <a:pPr marL="171450" lvl="1" indent="-171450" algn="l" defTabSz="711200">
            <a:lnSpc>
              <a:spcPct val="90000"/>
            </a:lnSpc>
            <a:spcBef>
              <a:spcPct val="0"/>
            </a:spcBef>
            <a:spcAft>
              <a:spcPct val="15000"/>
            </a:spcAft>
            <a:buChar char="••"/>
          </a:pPr>
          <a:r>
            <a:rPr lang="zh-TW" altLang="en-US" sz="1600" kern="1200" dirty="0" smtClean="0"/>
            <a:t>經營策略</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能力技術</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組織結構</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營運系統</a:t>
          </a:r>
          <a:endParaRPr lang="zh-TW" altLang="en-US" sz="1600" kern="1200" dirty="0"/>
        </a:p>
      </dsp:txBody>
      <dsp:txXfrm>
        <a:off x="1892560" y="0"/>
        <a:ext cx="6438961" cy="2262556"/>
      </dsp:txXfrm>
    </dsp:sp>
    <dsp:sp modelId="{711F071F-9235-448B-8226-0C88D30140F4}">
      <dsp:nvSpPr>
        <dsp:cNvPr id="0" name=""/>
        <dsp:cNvSpPr/>
      </dsp:nvSpPr>
      <dsp:spPr>
        <a:xfrm>
          <a:off x="226255" y="226255"/>
          <a:ext cx="1666304" cy="181004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29D41-C212-4662-AC9F-5C8C134461B0}">
      <dsp:nvSpPr>
        <dsp:cNvPr id="0" name=""/>
        <dsp:cNvSpPr/>
      </dsp:nvSpPr>
      <dsp:spPr>
        <a:xfrm>
          <a:off x="0" y="2488811"/>
          <a:ext cx="8331522" cy="2262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kern="1200" dirty="0" smtClean="0"/>
            <a:t>軟</a:t>
          </a:r>
          <a:r>
            <a:rPr lang="en-US" altLang="zh-TW" sz="2400" b="1" kern="1200" dirty="0" smtClean="0"/>
            <a:t>S</a:t>
          </a:r>
          <a:endParaRPr lang="zh-TW" altLang="en-US" sz="2400" b="1" kern="1200" dirty="0"/>
        </a:p>
        <a:p>
          <a:pPr marL="171450" lvl="1" indent="-171450" algn="l" defTabSz="755650">
            <a:lnSpc>
              <a:spcPct val="90000"/>
            </a:lnSpc>
            <a:spcBef>
              <a:spcPct val="0"/>
            </a:spcBef>
            <a:spcAft>
              <a:spcPct val="15000"/>
            </a:spcAft>
            <a:buChar char="••"/>
          </a:pPr>
          <a:r>
            <a:rPr lang="zh-TW" altLang="en-US" sz="1700" kern="1200" dirty="0" smtClean="0"/>
            <a:t>人員素質</a:t>
          </a:r>
          <a:endParaRPr lang="zh-TW" altLang="en-US" sz="1700" kern="1200" dirty="0"/>
        </a:p>
        <a:p>
          <a:pPr marL="171450" lvl="1" indent="-171450" algn="l" defTabSz="755650">
            <a:lnSpc>
              <a:spcPct val="90000"/>
            </a:lnSpc>
            <a:spcBef>
              <a:spcPct val="0"/>
            </a:spcBef>
            <a:spcAft>
              <a:spcPct val="15000"/>
            </a:spcAft>
            <a:buChar char="••"/>
          </a:pPr>
          <a:r>
            <a:rPr lang="zh-TW" altLang="en-US" sz="1700" kern="1200" dirty="0" smtClean="0"/>
            <a:t>領導風格</a:t>
          </a:r>
          <a:endParaRPr lang="zh-TW" altLang="en-US" sz="1700" kern="1200" dirty="0"/>
        </a:p>
        <a:p>
          <a:pPr marL="171450" lvl="1" indent="-171450" algn="l" defTabSz="755650">
            <a:lnSpc>
              <a:spcPct val="90000"/>
            </a:lnSpc>
            <a:spcBef>
              <a:spcPct val="0"/>
            </a:spcBef>
            <a:spcAft>
              <a:spcPct val="15000"/>
            </a:spcAft>
            <a:buChar char="••"/>
          </a:pPr>
          <a:r>
            <a:rPr lang="zh-TW" altLang="en-US" sz="1700" kern="1200" dirty="0" smtClean="0"/>
            <a:t>共同價值</a:t>
          </a:r>
          <a:r>
            <a:rPr lang="en-US" altLang="zh-TW" sz="1700" kern="1200" dirty="0" smtClean="0"/>
            <a:t/>
          </a:r>
          <a:br>
            <a:rPr lang="en-US" altLang="zh-TW" sz="1700" kern="1200" dirty="0" smtClean="0"/>
          </a:br>
          <a:r>
            <a:rPr lang="zh-TW" altLang="en-US" sz="1700" kern="1200" dirty="0" smtClean="0"/>
            <a:t>觀與願景</a:t>
          </a:r>
          <a:endParaRPr lang="zh-TW" altLang="en-US" sz="1700" kern="1200" dirty="0"/>
        </a:p>
      </dsp:txBody>
      <dsp:txXfrm>
        <a:off x="1892560" y="2488811"/>
        <a:ext cx="6438961" cy="2262556"/>
      </dsp:txXfrm>
    </dsp:sp>
    <dsp:sp modelId="{3C02F6E8-108E-4434-AAB5-06DCEBAF766E}">
      <dsp:nvSpPr>
        <dsp:cNvPr id="0" name=""/>
        <dsp:cNvSpPr/>
      </dsp:nvSpPr>
      <dsp:spPr>
        <a:xfrm>
          <a:off x="226255" y="2715067"/>
          <a:ext cx="1666304" cy="181004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B5FF05-234E-4B7E-8B5F-D78269A7B9DF}">
      <dsp:nvSpPr>
        <dsp:cNvPr id="0" name=""/>
        <dsp:cNvSpPr/>
      </dsp:nvSpPr>
      <dsp:spPr>
        <a:xfrm>
          <a:off x="1721437" y="702077"/>
          <a:ext cx="2106234" cy="2106234"/>
        </a:xfrm>
        <a:prstGeom prst="ellipse">
          <a:avLst/>
        </a:prstGeom>
        <a:gradFill rotWithShape="0">
          <a:gsLst>
            <a:gs pos="0">
              <a:schemeClr val="accent4">
                <a:hueOff val="-4464770"/>
                <a:satOff val="26899"/>
                <a:lumOff val="2156"/>
                <a:alphaOff val="0"/>
                <a:tint val="75000"/>
                <a:shade val="85000"/>
                <a:satMod val="230000"/>
              </a:schemeClr>
            </a:gs>
            <a:gs pos="25000">
              <a:schemeClr val="accent4">
                <a:hueOff val="-4464770"/>
                <a:satOff val="26899"/>
                <a:lumOff val="2156"/>
                <a:alphaOff val="0"/>
                <a:tint val="90000"/>
                <a:shade val="70000"/>
                <a:satMod val="220000"/>
              </a:schemeClr>
            </a:gs>
            <a:gs pos="50000">
              <a:schemeClr val="accent4">
                <a:hueOff val="-4464770"/>
                <a:satOff val="26899"/>
                <a:lumOff val="2156"/>
                <a:alphaOff val="0"/>
                <a:tint val="90000"/>
                <a:shade val="58000"/>
                <a:satMod val="225000"/>
              </a:schemeClr>
            </a:gs>
            <a:gs pos="65000">
              <a:schemeClr val="accent4">
                <a:hueOff val="-4464770"/>
                <a:satOff val="26899"/>
                <a:lumOff val="2156"/>
                <a:alphaOff val="0"/>
                <a:tint val="90000"/>
                <a:shade val="58000"/>
                <a:satMod val="225000"/>
              </a:schemeClr>
            </a:gs>
            <a:gs pos="80000">
              <a:schemeClr val="accent4">
                <a:hueOff val="-4464770"/>
                <a:satOff val="26899"/>
                <a:lumOff val="2156"/>
                <a:alphaOff val="0"/>
                <a:tint val="90000"/>
                <a:shade val="69000"/>
                <a:satMod val="220000"/>
              </a:schemeClr>
            </a:gs>
            <a:gs pos="100000">
              <a:schemeClr val="accent4">
                <a:hueOff val="-4464770"/>
                <a:satOff val="26899"/>
                <a:lumOff val="215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3FDC925-241A-475F-9AD5-83D2646D2309}">
      <dsp:nvSpPr>
        <dsp:cNvPr id="0" name=""/>
        <dsp:cNvSpPr/>
      </dsp:nvSpPr>
      <dsp:spPr>
        <a:xfrm>
          <a:off x="2142683" y="1123324"/>
          <a:ext cx="1263740" cy="1263740"/>
        </a:xfrm>
        <a:prstGeom prst="ellipse">
          <a:avLst/>
        </a:prstGeom>
        <a:gradFill rotWithShape="0">
          <a:gsLst>
            <a:gs pos="0">
              <a:schemeClr val="accent4">
                <a:hueOff val="-2232385"/>
                <a:satOff val="13449"/>
                <a:lumOff val="1078"/>
                <a:alphaOff val="0"/>
                <a:tint val="75000"/>
                <a:shade val="85000"/>
                <a:satMod val="230000"/>
              </a:schemeClr>
            </a:gs>
            <a:gs pos="25000">
              <a:schemeClr val="accent4">
                <a:hueOff val="-2232385"/>
                <a:satOff val="13449"/>
                <a:lumOff val="1078"/>
                <a:alphaOff val="0"/>
                <a:tint val="90000"/>
                <a:shade val="70000"/>
                <a:satMod val="220000"/>
              </a:schemeClr>
            </a:gs>
            <a:gs pos="50000">
              <a:schemeClr val="accent4">
                <a:hueOff val="-2232385"/>
                <a:satOff val="13449"/>
                <a:lumOff val="1078"/>
                <a:alphaOff val="0"/>
                <a:tint val="90000"/>
                <a:shade val="58000"/>
                <a:satMod val="225000"/>
              </a:schemeClr>
            </a:gs>
            <a:gs pos="65000">
              <a:schemeClr val="accent4">
                <a:hueOff val="-2232385"/>
                <a:satOff val="13449"/>
                <a:lumOff val="1078"/>
                <a:alphaOff val="0"/>
                <a:tint val="90000"/>
                <a:shade val="58000"/>
                <a:satMod val="225000"/>
              </a:schemeClr>
            </a:gs>
            <a:gs pos="80000">
              <a:schemeClr val="accent4">
                <a:hueOff val="-2232385"/>
                <a:satOff val="13449"/>
                <a:lumOff val="1078"/>
                <a:alphaOff val="0"/>
                <a:tint val="90000"/>
                <a:shade val="69000"/>
                <a:satMod val="220000"/>
              </a:schemeClr>
            </a:gs>
            <a:gs pos="100000">
              <a:schemeClr val="accent4">
                <a:hueOff val="-2232385"/>
                <a:satOff val="13449"/>
                <a:lumOff val="107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7F007A5-B588-43D4-957F-908C74558091}">
      <dsp:nvSpPr>
        <dsp:cNvPr id="0" name=""/>
        <dsp:cNvSpPr/>
      </dsp:nvSpPr>
      <dsp:spPr>
        <a:xfrm>
          <a:off x="2563930" y="1544571"/>
          <a:ext cx="421246" cy="421246"/>
        </a:xfrm>
        <a:prstGeom prst="ellipse">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F561E6B-12C7-4210-8E9C-386EBF41FFE4}">
      <dsp:nvSpPr>
        <dsp:cNvPr id="0" name=""/>
        <dsp:cNvSpPr/>
      </dsp:nvSpPr>
      <dsp:spPr>
        <a:xfrm>
          <a:off x="4311344" y="0"/>
          <a:ext cx="3735416" cy="61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zh-TW" altLang="en-US" sz="2200" b="1" kern="1200" dirty="0" smtClean="0"/>
            <a:t>創新知識</a:t>
          </a:r>
          <a:r>
            <a:rPr lang="en-US" altLang="zh-TW" sz="2200" b="1" kern="1200" dirty="0" smtClean="0"/>
            <a:t>(</a:t>
          </a:r>
          <a:r>
            <a:rPr lang="zh-TW" altLang="en-US" sz="2200" b="1" kern="1200" dirty="0" smtClean="0"/>
            <a:t>進化</a:t>
          </a:r>
          <a:r>
            <a:rPr lang="en-US" altLang="zh-TW" sz="2200" b="1" kern="1200" dirty="0" smtClean="0"/>
            <a:t>)-6</a:t>
          </a:r>
          <a:r>
            <a:rPr lang="zh-TW" altLang="en-US" sz="2200" b="1" kern="1200" dirty="0" smtClean="0"/>
            <a:t>小時送貨</a:t>
          </a:r>
          <a:endParaRPr lang="zh-TW" altLang="en-US" sz="2200" b="1" kern="1200" dirty="0"/>
        </a:p>
      </dsp:txBody>
      <dsp:txXfrm>
        <a:off x="4311344" y="0"/>
        <a:ext cx="3735416" cy="614318"/>
      </dsp:txXfrm>
    </dsp:sp>
    <dsp:sp modelId="{5D0F93C9-D968-4C5F-A921-F3F3A540565D}">
      <dsp:nvSpPr>
        <dsp:cNvPr id="0" name=""/>
        <dsp:cNvSpPr/>
      </dsp:nvSpPr>
      <dsp:spPr>
        <a:xfrm>
          <a:off x="3915430" y="307159"/>
          <a:ext cx="26327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471CAE2-9400-4699-BE94-4B5A145FD46C}">
      <dsp:nvSpPr>
        <dsp:cNvPr id="0" name=""/>
        <dsp:cNvSpPr/>
      </dsp:nvSpPr>
      <dsp:spPr>
        <a:xfrm rot="5400000">
          <a:off x="2620623" y="461440"/>
          <a:ext cx="1447684" cy="1139823"/>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D053875-C6A3-48D9-81B5-D1E0A39C9A56}">
      <dsp:nvSpPr>
        <dsp:cNvPr id="0" name=""/>
        <dsp:cNvSpPr/>
      </dsp:nvSpPr>
      <dsp:spPr>
        <a:xfrm>
          <a:off x="4248468" y="648075"/>
          <a:ext cx="4140476" cy="537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zh-TW" altLang="en-US" sz="2200" b="1" kern="1200" dirty="0" smtClean="0"/>
            <a:t>組織革新</a:t>
          </a:r>
          <a:r>
            <a:rPr lang="en-US" altLang="zh-TW" sz="2200" b="1" kern="1200" dirty="0" smtClean="0"/>
            <a:t>(</a:t>
          </a:r>
          <a:r>
            <a:rPr lang="zh-TW" altLang="en-US" sz="2200" b="1" kern="1200" dirty="0" smtClean="0"/>
            <a:t>轉化</a:t>
          </a:r>
          <a:r>
            <a:rPr lang="en-US" altLang="zh-TW" sz="2200" b="1" kern="1200" dirty="0" smtClean="0"/>
            <a:t>)-</a:t>
          </a:r>
          <a:r>
            <a:rPr lang="zh-TW" altLang="en-US" sz="2200" b="1" kern="1200" dirty="0" smtClean="0"/>
            <a:t>硬碟式倉儲</a:t>
          </a:r>
          <a:endParaRPr lang="zh-TW" altLang="en-US" sz="2200" b="1" kern="1200" dirty="0"/>
        </a:p>
      </dsp:txBody>
      <dsp:txXfrm>
        <a:off x="4248468" y="648075"/>
        <a:ext cx="4140476" cy="537811"/>
      </dsp:txXfrm>
    </dsp:sp>
    <dsp:sp modelId="{51A2C298-3AAD-4C22-B914-FD47805704BE}">
      <dsp:nvSpPr>
        <dsp:cNvPr id="0" name=""/>
        <dsp:cNvSpPr/>
      </dsp:nvSpPr>
      <dsp:spPr>
        <a:xfrm>
          <a:off x="3915430" y="921477"/>
          <a:ext cx="26327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DE54689-5906-4F51-9F7E-24FC43BB1F80}">
      <dsp:nvSpPr>
        <dsp:cNvPr id="0" name=""/>
        <dsp:cNvSpPr/>
      </dsp:nvSpPr>
      <dsp:spPr>
        <a:xfrm rot="5400000">
          <a:off x="2931363" y="1066175"/>
          <a:ext cx="1128098" cy="83793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630A83E-016D-436F-B3B3-52FD73136EFA}">
      <dsp:nvSpPr>
        <dsp:cNvPr id="0" name=""/>
        <dsp:cNvSpPr/>
      </dsp:nvSpPr>
      <dsp:spPr>
        <a:xfrm>
          <a:off x="4302477" y="1296143"/>
          <a:ext cx="3780426" cy="61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zh-TW" altLang="en-US" sz="2100" b="1" kern="1200" dirty="0" smtClean="0"/>
            <a:t>營運改善</a:t>
          </a:r>
          <a:r>
            <a:rPr lang="en-US" altLang="zh-TW" sz="2100" b="1" kern="1200" dirty="0" smtClean="0"/>
            <a:t>(</a:t>
          </a:r>
          <a:r>
            <a:rPr lang="zh-TW" altLang="en-US" sz="2100" b="1" kern="1200" dirty="0" smtClean="0"/>
            <a:t>強化</a:t>
          </a:r>
          <a:r>
            <a:rPr lang="en-US" altLang="zh-TW" sz="2100" b="1" kern="1200" dirty="0" smtClean="0"/>
            <a:t>)-</a:t>
          </a:r>
          <a:r>
            <a:rPr lang="zh-TW" altLang="en-US" sz="2100" b="1" kern="1200" dirty="0" smtClean="0"/>
            <a:t>流程改善</a:t>
          </a:r>
          <a:endParaRPr lang="zh-TW" altLang="en-US" sz="2100" b="1" kern="1200" dirty="0"/>
        </a:p>
      </dsp:txBody>
      <dsp:txXfrm>
        <a:off x="4302477" y="1296143"/>
        <a:ext cx="3780426" cy="614318"/>
      </dsp:txXfrm>
    </dsp:sp>
    <dsp:sp modelId="{D3B4F23F-B25B-4234-AB95-82EE58F23E46}">
      <dsp:nvSpPr>
        <dsp:cNvPr id="0" name=""/>
        <dsp:cNvSpPr/>
      </dsp:nvSpPr>
      <dsp:spPr>
        <a:xfrm>
          <a:off x="3915430" y="1535795"/>
          <a:ext cx="26327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F4ED545-B91C-4597-B5E2-B9DC834D2779}">
      <dsp:nvSpPr>
        <dsp:cNvPr id="0" name=""/>
        <dsp:cNvSpPr/>
      </dsp:nvSpPr>
      <dsp:spPr>
        <a:xfrm rot="5400000">
          <a:off x="3242489" y="1670419"/>
          <a:ext cx="805985" cy="536036"/>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FDF02F4-DA22-473A-9D78-06028704953D}" type="datetimeFigureOut">
              <a:rPr lang="zh-TW" altLang="en-US" smtClean="0"/>
              <a:pPr/>
              <a:t>2014/1/4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CA1FE41-D1DD-4049-BEB1-BE8AACDAF4F7}" type="slidenum">
              <a:rPr lang="zh-TW" altLang="en-US" smtClean="0"/>
              <a:pPr/>
              <a:t>‹#›</a:t>
            </a:fld>
            <a:endParaRPr lang="zh-TW" altLang="en-US"/>
          </a:p>
        </p:txBody>
      </p:sp>
    </p:spTree>
    <p:extLst>
      <p:ext uri="{BB962C8B-B14F-4D97-AF65-F5344CB8AC3E}">
        <p14:creationId xmlns:p14="http://schemas.microsoft.com/office/powerpoint/2010/main" xmlns="" val="5745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85EC5188-2E19-4EC8-86B7-70938197313D}" type="slidenum">
              <a:rPr lang="zh-TW" altLang="en-US" smtClean="0"/>
              <a:pPr>
                <a:defRPr/>
              </a:pPr>
              <a:t>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710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7034A36D-3771-4E0D-A0DC-B8CCCB3C8BC7}" type="slidenum">
              <a:rPr lang="zh-TW" altLang="en-US" smtClean="0"/>
              <a:pPr>
                <a:defRPr/>
              </a:pPr>
              <a:t>6</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79768" y="4715907"/>
            <a:ext cx="5438139" cy="4467701"/>
          </a:xfrm>
          <a:prstGeom prst="rect">
            <a:avLst/>
          </a:prstGeom>
        </p:spPr>
        <p:txBody>
          <a:bodyPr lIns="91425" tIns="91425" rIns="91425" bIns="91425" anchor="ctr" anchorCtr="0">
            <a:noAutofit/>
          </a:bodyPr>
          <a:lstStyle/>
          <a:p>
            <a:endParaRPr/>
          </a:p>
        </p:txBody>
      </p:sp>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台塩在戰略策略上即是將原有「複合式多角化」策略，調整為鞏固核心本業的「聚焦式」經營。所謂聚焦的經營策略係指公司將有限的資源集中在本身有能力且加價值最高的部分，也就是優先鞏固核心事業，而此核心事業就是台塩在該領域有機會扮演市場領導角色者，包括原有的 </a:t>
            </a:r>
            <a:r>
              <a:rPr lang="en-US" altLang="zh-TW" dirty="0" smtClean="0"/>
              <a:t>(</a:t>
            </a:r>
            <a:r>
              <a:rPr lang="zh-TW" altLang="en-US" dirty="0" smtClean="0"/>
              <a:t>工業用鹽及食用鹽品</a:t>
            </a:r>
            <a:r>
              <a:rPr lang="en-US" altLang="zh-TW" dirty="0" smtClean="0"/>
              <a:t>)</a:t>
            </a:r>
            <a:r>
              <a:rPr lang="zh-TW" altLang="en-US" dirty="0" smtClean="0"/>
              <a:t>及後續進入的生技（膠原蛋白核心本業、微生物製劑）事業。而且台塩的企業願景也與公司的策略相呼應，因而調整為「在海水化學及生物科技（微生物製劑、 膠原蛋白生醫材料、膠原蛋白化妝品及保健食品）領域，成為國際市 場的領導者」。</a:t>
            </a:r>
          </a:p>
          <a:p>
            <a:endParaRPr lang="zh-TW" altLang="en-US" dirty="0"/>
          </a:p>
        </p:txBody>
      </p:sp>
      <p:sp>
        <p:nvSpPr>
          <p:cNvPr id="4" name="投影片編號版面配置區 3"/>
          <p:cNvSpPr>
            <a:spLocks noGrp="1"/>
          </p:cNvSpPr>
          <p:nvPr>
            <p:ph type="sldNum" sz="quarter" idx="10"/>
          </p:nvPr>
        </p:nvSpPr>
        <p:spPr/>
        <p:txBody>
          <a:bodyPr/>
          <a:lstStyle/>
          <a:p>
            <a:fld id="{14EEF438-45DC-4BB5-9CE9-E58C432F57B8}" type="slidenum">
              <a:rPr lang="zh-TW" altLang="en-US" smtClean="0"/>
              <a:pPr/>
              <a:t>15</a:t>
            </a:fld>
            <a:endParaRPr lang="zh-TW" altLang="en-US"/>
          </a:p>
        </p:txBody>
      </p:sp>
    </p:spTree>
    <p:extLst>
      <p:ext uri="{BB962C8B-B14F-4D97-AF65-F5344CB8AC3E}">
        <p14:creationId xmlns:p14="http://schemas.microsoft.com/office/powerpoint/2010/main" xmlns="" val="125664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91042770-2D08-411A-BD4F-43888A6F6CED}" type="slidenum">
              <a:rPr lang="zh-TW" altLang="en-US" smtClean="0"/>
              <a:pPr/>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91042770-2D08-411A-BD4F-43888A6F6CED}"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1042770-2D08-411A-BD4F-43888A6F6C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3349D423-6456-494A-A062-1E061750A5E9}" type="datetimeFigureOut">
              <a:rPr lang="zh-TW" altLang="en-US" smtClean="0"/>
              <a:pPr/>
              <a:t>2014/1/4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91042770-2D08-411A-BD4F-43888A6F6CED}"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349D423-6456-494A-A062-1E061750A5E9}" type="datetimeFigureOut">
              <a:rPr lang="zh-TW" altLang="en-US" smtClean="0"/>
              <a:pPr/>
              <a:t>2014/1/4</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042770-2D08-411A-BD4F-43888A6F6CED}" type="slidenum">
              <a:rPr lang="zh-TW" altLang="en-US" smtClean="0"/>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pchome.mpg" TargetMode="External"/><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37.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5.png"/><Relationship Id="rId4" Type="http://schemas.openxmlformats.org/officeDocument/2006/relationships/diagramQuickStyle" Target="../diagrams/quickStyle4.xml"/><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45.jpeg"/><Relationship Id="rId2" Type="http://schemas.openxmlformats.org/officeDocument/2006/relationships/image" Target="../media/image43.wmf"/><Relationship Id="rId1" Type="http://schemas.openxmlformats.org/officeDocument/2006/relationships/slideLayout" Target="../slideLayouts/slideLayout2.xml"/><Relationship Id="rId6" Type="http://schemas.openxmlformats.org/officeDocument/2006/relationships/hyperlink" Target="http://www.sportsnote.com.tw/running/album_picdata_i.aspx?id=0332749f-d686-467a-8604-ff0865ab1fe6" TargetMode="External"/><Relationship Id="rId5" Type="http://schemas.openxmlformats.org/officeDocument/2006/relationships/image" Target="../media/image44.jpeg"/><Relationship Id="rId4" Type="http://schemas.openxmlformats.org/officeDocument/2006/relationships/hyperlink" Target="http://www.sportsnote.com.tw/running/album_picdata_i.aspx?id=b08dba76-f6d2-4642-8c7b-7e1243e3e1e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google.com.tw/url?sa=i&amp;rct=j&amp;q=&amp;esrc=s&amp;source=images&amp;cd=&amp;cad=rja&amp;docid=FNhrAQTWFvFs_M&amp;tbnid=nN44tYc_Sb5r6M:&amp;ved=0CAUQjRw&amp;url=http://www.21cbr.com/html/magzine/200610026/thinkers/200812/092097.html&amp;ei=X_-zUsHcLZGukgXo0oHYBQ&amp;psig=AFQjCNGocfHAqIGvnA17Gx55wIg5oKrcYQ&amp;ust=1387614429038988" TargetMode="External"/><Relationship Id="rId5" Type="http://schemas.openxmlformats.org/officeDocument/2006/relationships/image" Target="../media/image19.png"/><Relationship Id="rId4" Type="http://schemas.openxmlformats.org/officeDocument/2006/relationships/hyperlink" Target="http://www.pchome.com.t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24h.pchome.com.tw/"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www.pchomeu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pchome.com.tw/"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jpeg"/><Relationship Id="rId4" Type="http://schemas.openxmlformats.org/officeDocument/2006/relationships/hyperlink" Target="http://www.google.com.tw/url?sa=i&amp;rct=j&amp;q=&amp;esrc=s&amp;source=images&amp;cd=&amp;cad=rja&amp;docid=FNhrAQTWFvFs_M&amp;tbnid=nN44tYc_Sb5r6M:&amp;ved=0CAUQjRw&amp;url=http://www.21cbr.com/html/magzine/200610026/thinkers/200812/092097.html&amp;ei=X_-zUsHcLZGukgXo0oHYBQ&amp;psig=AFQjCNGocfHAqIGvnA17Gx55wIg5oKrcYQ&amp;ust=138761442903898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124744"/>
            <a:ext cx="4145684" cy="846426"/>
          </a:xfrm>
        </p:spPr>
        <p:txBody>
          <a:bodyPr>
            <a:normAutofit/>
          </a:bodyPr>
          <a:lstStyle/>
          <a:p>
            <a:r>
              <a:rPr lang="zh-TW" altLang="en-US" sz="4800" b="1" dirty="0" smtClean="0">
                <a:solidFill>
                  <a:srgbClr val="C00000"/>
                </a:solidFill>
              </a:rPr>
              <a:t>管理</a:t>
            </a:r>
            <a:r>
              <a:rPr lang="zh-TW" altLang="zh-TW" sz="4800" b="1" dirty="0" smtClean="0">
                <a:solidFill>
                  <a:srgbClr val="C00000"/>
                </a:solidFill>
              </a:rPr>
              <a:t>資訊系統</a:t>
            </a:r>
            <a:endParaRPr lang="zh-TW" altLang="en-US" sz="4800" dirty="0">
              <a:solidFill>
                <a:srgbClr val="C00000"/>
              </a:solidFill>
            </a:endParaRPr>
          </a:p>
        </p:txBody>
      </p:sp>
      <p:sp>
        <p:nvSpPr>
          <p:cNvPr id="3" name="副標題 2"/>
          <p:cNvSpPr>
            <a:spLocks noGrp="1"/>
          </p:cNvSpPr>
          <p:nvPr>
            <p:ph type="subTitle" idx="1"/>
          </p:nvPr>
        </p:nvSpPr>
        <p:spPr>
          <a:xfrm>
            <a:off x="683568" y="4797152"/>
            <a:ext cx="3024336" cy="576064"/>
          </a:xfrm>
        </p:spPr>
        <p:txBody>
          <a:bodyPr>
            <a:normAutofit/>
          </a:bodyPr>
          <a:lstStyle/>
          <a:p>
            <a:r>
              <a:rPr lang="zh-TW" altLang="en-US" sz="3000" b="1" dirty="0" smtClean="0">
                <a:effectLst>
                  <a:outerShdw blurRad="38100" dist="38100" dir="2700000" algn="tl">
                    <a:srgbClr val="000000">
                      <a:alpha val="43137"/>
                    </a:srgbClr>
                  </a:outerShdw>
                </a:effectLst>
              </a:rPr>
              <a:t> 第三組期末報告</a:t>
            </a:r>
            <a:endParaRPr lang="zh-TW" altLang="en-US" sz="3000" b="1" dirty="0">
              <a:effectLst>
                <a:outerShdw blurRad="38100" dist="38100" dir="2700000" algn="tl">
                  <a:srgbClr val="000000">
                    <a:alpha val="43137"/>
                  </a:srgbClr>
                </a:outerShdw>
              </a:effectLst>
            </a:endParaRPr>
          </a:p>
        </p:txBody>
      </p:sp>
      <p:sp>
        <p:nvSpPr>
          <p:cNvPr id="4" name="標題 1"/>
          <p:cNvSpPr txBox="1">
            <a:spLocks/>
          </p:cNvSpPr>
          <p:nvPr/>
        </p:nvSpPr>
        <p:spPr>
          <a:xfrm>
            <a:off x="611560" y="5387975"/>
            <a:ext cx="8208912" cy="1470025"/>
          </a:xfrm>
          <a:prstGeom prst="rect">
            <a:avLst/>
          </a:prstGeom>
        </p:spPr>
        <p:txBody>
          <a:bodyPr vert="horz" lIns="91440" tIns="45720" rIns="91440" bIns="45720" rtlCol="0" anchor="ctr">
            <a:normAutofit/>
          </a:bodyPr>
          <a:lstStyle/>
          <a:p>
            <a:pPr lvl="0">
              <a:spcBef>
                <a:spcPct val="0"/>
              </a:spcBef>
              <a:defRPr/>
            </a:pPr>
            <a:r>
              <a:rPr lang="en-US" altLang="zh-TW" b="1" dirty="0" smtClean="0"/>
              <a:t>M10209901</a:t>
            </a:r>
            <a:r>
              <a:rPr lang="zh-TW" altLang="en-US" b="1" dirty="0" smtClean="0"/>
              <a:t> 黃俊泰</a:t>
            </a:r>
            <a:r>
              <a:rPr lang="en-US" altLang="zh-TW" b="1" dirty="0" smtClean="0"/>
              <a:t>(</a:t>
            </a:r>
            <a:r>
              <a:rPr lang="zh-TW" altLang="zh-TW" b="1" dirty="0" smtClean="0"/>
              <a:t>資管</a:t>
            </a:r>
            <a:r>
              <a:rPr lang="en-US" altLang="zh-TW" b="1" dirty="0" smtClean="0"/>
              <a:t>); M10216115 </a:t>
            </a:r>
            <a:r>
              <a:rPr lang="zh-TW" altLang="zh-TW" b="1" dirty="0" smtClean="0"/>
              <a:t>陳基昌</a:t>
            </a:r>
            <a:r>
              <a:rPr lang="en-US" altLang="zh-TW" b="1" dirty="0" smtClean="0"/>
              <a:t>(</a:t>
            </a:r>
            <a:r>
              <a:rPr lang="zh-TW" altLang="en-US" b="1" dirty="0" smtClean="0"/>
              <a:t>管研</a:t>
            </a:r>
            <a:r>
              <a:rPr lang="en-US" altLang="zh-TW" b="1" dirty="0" smtClean="0"/>
              <a:t>); M10209917 </a:t>
            </a:r>
            <a:r>
              <a:rPr lang="zh-TW" altLang="zh-TW" b="1" dirty="0" smtClean="0"/>
              <a:t>李青峯</a:t>
            </a:r>
            <a:r>
              <a:rPr lang="en-US" altLang="zh-TW" b="1" dirty="0" smtClean="0"/>
              <a:t>(</a:t>
            </a:r>
            <a:r>
              <a:rPr lang="zh-TW" altLang="en-US" b="1" dirty="0" smtClean="0"/>
              <a:t>資管</a:t>
            </a:r>
            <a:r>
              <a:rPr lang="en-US" altLang="zh-TW" b="1" dirty="0" smtClean="0"/>
              <a:t>)</a:t>
            </a:r>
          </a:p>
          <a:p>
            <a:pPr lvl="0">
              <a:spcBef>
                <a:spcPct val="0"/>
              </a:spcBef>
              <a:defRPr/>
            </a:pPr>
            <a:r>
              <a:rPr lang="en-US" altLang="zh-TW" b="1" dirty="0" smtClean="0"/>
              <a:t>M10209904</a:t>
            </a:r>
            <a:r>
              <a:rPr lang="zh-TW" altLang="en-US" b="1" dirty="0" smtClean="0"/>
              <a:t> </a:t>
            </a:r>
            <a:r>
              <a:rPr lang="zh-TW" altLang="zh-TW" b="1" dirty="0" smtClean="0"/>
              <a:t>吳淑玲</a:t>
            </a:r>
            <a:r>
              <a:rPr lang="en-US" altLang="zh-TW" b="1" dirty="0" smtClean="0"/>
              <a:t>(</a:t>
            </a:r>
            <a:r>
              <a:rPr lang="zh-TW" altLang="zh-TW" b="1" dirty="0" smtClean="0"/>
              <a:t>資管</a:t>
            </a:r>
            <a:r>
              <a:rPr lang="en-US" altLang="zh-TW" b="1" dirty="0" smtClean="0"/>
              <a:t>); M10209912 </a:t>
            </a:r>
            <a:r>
              <a:rPr lang="zh-TW" altLang="zh-TW" b="1" dirty="0" smtClean="0"/>
              <a:t>洪信傑</a:t>
            </a:r>
            <a:r>
              <a:rPr lang="en-US" altLang="zh-TW" b="1" dirty="0" smtClean="0"/>
              <a:t>(</a:t>
            </a:r>
            <a:r>
              <a:rPr lang="zh-TW" altLang="zh-TW" b="1" dirty="0" smtClean="0"/>
              <a:t>資管</a:t>
            </a:r>
            <a:r>
              <a:rPr lang="en-US" altLang="zh-TW" b="1" dirty="0" smtClean="0"/>
              <a:t>); M10216206</a:t>
            </a:r>
            <a:r>
              <a:rPr lang="zh-TW" altLang="en-US" b="1" dirty="0" smtClean="0"/>
              <a:t> </a:t>
            </a:r>
            <a:r>
              <a:rPr lang="zh-TW" altLang="zh-TW" b="1" dirty="0" smtClean="0"/>
              <a:t>莊雅雲</a:t>
            </a:r>
            <a:r>
              <a:rPr lang="en-US" altLang="zh-TW" b="1" dirty="0" smtClean="0"/>
              <a:t>(</a:t>
            </a:r>
            <a:r>
              <a:rPr lang="zh-TW" altLang="en-US" b="1" dirty="0" smtClean="0"/>
              <a:t>管研</a:t>
            </a:r>
            <a:r>
              <a:rPr lang="en-US" altLang="zh-TW" b="1" dirty="0" smtClean="0"/>
              <a:t>)</a:t>
            </a:r>
          </a:p>
          <a:p>
            <a:pPr lvl="0">
              <a:spcBef>
                <a:spcPct val="0"/>
              </a:spcBef>
              <a:defRPr/>
            </a:pPr>
            <a:r>
              <a:rPr lang="en-US" altLang="zh-TW" b="1" dirty="0" smtClean="0"/>
              <a:t>M10216218 </a:t>
            </a:r>
            <a:r>
              <a:rPr lang="zh-TW" altLang="zh-TW" b="1" dirty="0" smtClean="0"/>
              <a:t>譚子健</a:t>
            </a:r>
            <a:r>
              <a:rPr lang="en-US" altLang="zh-TW" b="1" dirty="0" smtClean="0"/>
              <a:t>(</a:t>
            </a:r>
            <a:r>
              <a:rPr lang="zh-TW" altLang="en-US" b="1" dirty="0" smtClean="0"/>
              <a:t>管研</a:t>
            </a:r>
            <a:r>
              <a:rPr lang="en-US" altLang="zh-TW" b="1" dirty="0" smtClean="0"/>
              <a:t>); M10216122 </a:t>
            </a:r>
            <a:r>
              <a:rPr lang="zh-TW" altLang="zh-TW" b="1" dirty="0" smtClean="0"/>
              <a:t>高正祿</a:t>
            </a:r>
            <a:r>
              <a:rPr lang="en-US" altLang="zh-TW" b="1" dirty="0" smtClean="0"/>
              <a:t>(</a:t>
            </a:r>
            <a:r>
              <a:rPr lang="zh-TW" altLang="en-US" b="1" dirty="0" smtClean="0"/>
              <a:t>管研</a:t>
            </a:r>
            <a:r>
              <a:rPr lang="en-US" altLang="zh-TW" b="1" dirty="0" smtClean="0"/>
              <a:t>); M10216103</a:t>
            </a:r>
            <a:r>
              <a:rPr lang="zh-TW" altLang="en-US" b="1" dirty="0" smtClean="0"/>
              <a:t> </a:t>
            </a:r>
            <a:r>
              <a:rPr lang="en-US" altLang="zh-TW" b="1" dirty="0" smtClean="0"/>
              <a:t> </a:t>
            </a:r>
            <a:r>
              <a:rPr lang="zh-TW" altLang="en-US" b="1" dirty="0" smtClean="0"/>
              <a:t>黃俊凱</a:t>
            </a:r>
            <a:r>
              <a:rPr lang="en-US" altLang="zh-TW" b="1" dirty="0" smtClean="0"/>
              <a:t>(</a:t>
            </a:r>
            <a:r>
              <a:rPr lang="zh-TW" altLang="en-US" b="1" dirty="0" smtClean="0"/>
              <a:t>管研</a:t>
            </a:r>
            <a:r>
              <a:rPr lang="en-US" altLang="zh-TW" b="1" dirty="0" smtClean="0"/>
              <a:t>) M10216223</a:t>
            </a:r>
            <a:r>
              <a:rPr lang="zh-TW" altLang="en-US" b="1" dirty="0" smtClean="0"/>
              <a:t> </a:t>
            </a:r>
            <a:r>
              <a:rPr lang="zh-TW" altLang="zh-TW" b="1" dirty="0" smtClean="0"/>
              <a:t>劉耕宏</a:t>
            </a:r>
            <a:r>
              <a:rPr lang="en-US" altLang="zh-TW" b="1" dirty="0" smtClean="0"/>
              <a:t>(</a:t>
            </a:r>
            <a:r>
              <a:rPr lang="zh-TW" altLang="en-US" b="1" dirty="0" smtClean="0"/>
              <a:t>管研</a:t>
            </a:r>
            <a:r>
              <a:rPr lang="en-US" altLang="zh-TW" b="1" dirty="0" smtClean="0"/>
              <a:t>); M10209929</a:t>
            </a:r>
            <a:r>
              <a:rPr lang="zh-TW" altLang="en-US" b="1" dirty="0" smtClean="0"/>
              <a:t> </a:t>
            </a:r>
            <a:r>
              <a:rPr lang="zh-TW" altLang="zh-TW" b="1" dirty="0" smtClean="0"/>
              <a:t>黃如萍</a:t>
            </a:r>
            <a:r>
              <a:rPr lang="en-US" altLang="zh-TW" b="1" dirty="0" smtClean="0"/>
              <a:t>(</a:t>
            </a:r>
            <a:r>
              <a:rPr lang="zh-TW" altLang="en-US" b="1" dirty="0" smtClean="0"/>
              <a:t>資管</a:t>
            </a:r>
            <a:r>
              <a:rPr lang="en-US" altLang="zh-TW" b="1" dirty="0" smtClean="0"/>
              <a:t>)</a:t>
            </a:r>
          </a:p>
        </p:txBody>
      </p:sp>
      <p:pic>
        <p:nvPicPr>
          <p:cNvPr id="3074" name="Picture 2"/>
          <p:cNvPicPr>
            <a:picLocks noChangeAspect="1" noChangeArrowheads="1"/>
          </p:cNvPicPr>
          <p:nvPr/>
        </p:nvPicPr>
        <p:blipFill>
          <a:blip r:embed="rId2" cstate="print"/>
          <a:srcRect/>
          <a:stretch>
            <a:fillRect/>
          </a:stretch>
        </p:blipFill>
        <p:spPr bwMode="auto">
          <a:xfrm>
            <a:off x="0" y="0"/>
            <a:ext cx="9144000" cy="1016000"/>
          </a:xfrm>
          <a:prstGeom prst="rect">
            <a:avLst/>
          </a:prstGeom>
          <a:noFill/>
          <a:ln w="9525">
            <a:noFill/>
            <a:miter lim="800000"/>
            <a:headEnd/>
            <a:tailEnd/>
          </a:ln>
          <a:effectLst/>
        </p:spPr>
      </p:pic>
      <p:sp>
        <p:nvSpPr>
          <p:cNvPr id="6" name="標題 1"/>
          <p:cNvSpPr txBox="1">
            <a:spLocks/>
          </p:cNvSpPr>
          <p:nvPr/>
        </p:nvSpPr>
        <p:spPr>
          <a:xfrm>
            <a:off x="4716016" y="3789040"/>
            <a:ext cx="3384376" cy="74994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chemeClr val="tx1"/>
                </a:solidFill>
                <a:uLnTx/>
                <a:uFillTx/>
                <a:latin typeface="+mj-lt"/>
                <a:ea typeface="+mj-ea"/>
                <a:cs typeface="+mj-cs"/>
              </a:rPr>
              <a:t>指導教授 </a:t>
            </a:r>
            <a:r>
              <a:rPr lang="en-US" altLang="zh-TW" sz="2400" b="1" dirty="0" smtClean="0">
                <a:latin typeface="+mj-lt"/>
                <a:ea typeface="+mj-ea"/>
                <a:cs typeface="+mj-cs"/>
              </a:rPr>
              <a:t>:</a:t>
            </a:r>
            <a:r>
              <a:rPr lang="zh-TW" altLang="en-US" sz="2400" b="1" dirty="0" smtClean="0">
                <a:latin typeface="+mj-lt"/>
                <a:ea typeface="+mj-ea"/>
                <a:cs typeface="+mj-cs"/>
              </a:rPr>
              <a:t> 李國光 教授</a:t>
            </a:r>
            <a:endParaRPr lang="en-US" altLang="zh-TW" sz="2400" b="1" dirty="0" smtClean="0">
              <a:latin typeface="+mj-lt"/>
              <a:ea typeface="+mj-ea"/>
              <a:cs typeface="+mj-cs"/>
            </a:endParaRPr>
          </a:p>
          <a:p>
            <a:pPr lvl="0">
              <a:spcBef>
                <a:spcPct val="0"/>
              </a:spcBef>
              <a:defRPr/>
            </a:pPr>
            <a:r>
              <a:rPr kumimoji="0" lang="zh-TW" altLang="en-US" sz="2400" b="1" i="0" u="none" strike="noStrike" kern="1200" cap="none" spc="0" normalizeH="0" baseline="0" noProof="0" dirty="0" smtClean="0">
                <a:ln>
                  <a:noFill/>
                </a:ln>
                <a:solidFill>
                  <a:schemeClr val="tx1"/>
                </a:solidFill>
                <a:uLnTx/>
                <a:uFillTx/>
                <a:latin typeface="+mj-lt"/>
                <a:ea typeface="+mj-ea"/>
                <a:cs typeface="+mj-cs"/>
              </a:rPr>
              <a:t>指引方向 </a:t>
            </a:r>
            <a:r>
              <a:rPr kumimoji="0" lang="en-US" altLang="zh-TW" sz="2400" b="1" i="0" u="none" strike="noStrike" kern="1200" cap="none" spc="0" normalizeH="0" baseline="0" noProof="0" dirty="0" smtClean="0">
                <a:ln>
                  <a:noFill/>
                </a:ln>
                <a:solidFill>
                  <a:schemeClr val="tx1"/>
                </a:solidFill>
                <a:uLnTx/>
                <a:uFillTx/>
                <a:latin typeface="+mj-lt"/>
                <a:ea typeface="+mj-ea"/>
                <a:cs typeface="+mj-cs"/>
              </a:rPr>
              <a:t>:</a:t>
            </a:r>
            <a:r>
              <a:rPr kumimoji="0" lang="zh-TW" altLang="en-US" sz="2400" b="1" i="0" u="none" strike="noStrike" kern="1200" cap="none" spc="0" normalizeH="0" baseline="0" noProof="0" dirty="0" smtClean="0">
                <a:ln>
                  <a:noFill/>
                </a:ln>
                <a:solidFill>
                  <a:schemeClr val="tx1"/>
                </a:solidFill>
                <a:uLnTx/>
                <a:uFillTx/>
                <a:latin typeface="+mj-lt"/>
                <a:ea typeface="+mj-ea"/>
                <a:cs typeface="+mj-cs"/>
              </a:rPr>
              <a:t> 石哲政 </a:t>
            </a:r>
            <a:r>
              <a:rPr lang="zh-TW" altLang="en-US" sz="2400" b="1" dirty="0" smtClean="0"/>
              <a:t>助教</a:t>
            </a:r>
            <a:endParaRPr kumimoji="0" lang="zh-TW" altLang="en-US" sz="2400" b="0" i="0" u="none" strike="noStrike" kern="1200" cap="none" spc="0" normalizeH="0" baseline="0" noProof="0" dirty="0">
              <a:ln>
                <a:noFill/>
              </a:ln>
              <a:solidFill>
                <a:schemeClr val="tx1"/>
              </a:solidFill>
              <a:uLnTx/>
              <a:uFillTx/>
              <a:latin typeface="+mj-lt"/>
              <a:ea typeface="+mj-ea"/>
              <a:cs typeface="+mj-cs"/>
            </a:endParaRPr>
          </a:p>
        </p:txBody>
      </p:sp>
      <p:sp>
        <p:nvSpPr>
          <p:cNvPr id="8" name="副標題 2"/>
          <p:cNvSpPr txBox="1">
            <a:spLocks/>
          </p:cNvSpPr>
          <p:nvPr/>
        </p:nvSpPr>
        <p:spPr>
          <a:xfrm>
            <a:off x="2339752" y="2276872"/>
            <a:ext cx="5328592" cy="1152128"/>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zh-TW" altLang="en-US" sz="3000" b="1" i="0" u="none" strike="noStrike" kern="1200" cap="none" spc="0" normalizeH="0" baseline="0" noProof="0" dirty="0" smtClean="0">
                <a:ln>
                  <a:noFill/>
                </a:ln>
                <a:solidFill>
                  <a:schemeClr val="tx2">
                    <a:shade val="75000"/>
                  </a:schemeClr>
                </a:solidFill>
                <a:effectLst>
                  <a:outerShdw blurRad="38100" dist="38100" dir="2700000" algn="tl">
                    <a:srgbClr val="000000">
                      <a:alpha val="43137"/>
                    </a:srgbClr>
                  </a:outerShdw>
                </a:effectLst>
                <a:uLnTx/>
                <a:uFillTx/>
                <a:latin typeface="+mn-lt"/>
                <a:ea typeface="+mn-ea"/>
                <a:cs typeface="+mn-cs"/>
              </a:rPr>
              <a:t> </a:t>
            </a:r>
            <a:r>
              <a:rPr kumimoji="0" lang="en-US" altLang="zh-TW" sz="5400" b="1" i="1"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Wide Latin" pitchFamily="18" charset="0"/>
              </a:rPr>
              <a:t>PChome</a:t>
            </a:r>
            <a:endParaRPr kumimoji="0" lang="zh-TW" altLang="en-US" sz="5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Wide Latin" pitchFamily="18" charset="0"/>
            </a:endParaRPr>
          </a:p>
        </p:txBody>
      </p:sp>
      <p:sp>
        <p:nvSpPr>
          <p:cNvPr id="9" name="副標題 2"/>
          <p:cNvSpPr txBox="1">
            <a:spLocks/>
          </p:cNvSpPr>
          <p:nvPr/>
        </p:nvSpPr>
        <p:spPr>
          <a:xfrm>
            <a:off x="5508104" y="2276872"/>
            <a:ext cx="1944216" cy="576064"/>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zh-TW" altLang="en-US" sz="3000" b="1" i="0" u="none" strike="noStrike" kern="1200" cap="none" spc="0" normalizeH="0" baseline="0" noProof="0" dirty="0" smtClean="0">
                <a:ln>
                  <a:noFill/>
                </a:ln>
                <a:solidFill>
                  <a:schemeClr val="tx2">
                    <a:shade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altLang="zh-TW" sz="2400" b="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O N </a:t>
            </a:r>
            <a:r>
              <a:rPr lang="en-US" altLang="zh-TW"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 I N E</a:t>
            </a:r>
            <a:endParaRPr kumimoji="0" lang="zh-TW" altLang="en-US" sz="24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686800" cy="838200"/>
          </a:xfrm>
        </p:spPr>
        <p:txBody>
          <a:bodyPr>
            <a:normAutofit/>
          </a:bodyPr>
          <a:lstStyle/>
          <a:p>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參</a:t>
            </a:r>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 </a:t>
            </a:r>
            <a:r>
              <a:rPr lang="zh-TW" altLang="en-US" b="1" dirty="0">
                <a:solidFill>
                  <a:schemeClr val="tx1"/>
                </a:solidFill>
                <a:latin typeface="+mj-ea"/>
              </a:rPr>
              <a:t>經營再造準備</a:t>
            </a:r>
            <a:r>
              <a:rPr lang="zh-TW" altLang="en-US" b="1" dirty="0" smtClean="0">
                <a:solidFill>
                  <a:schemeClr val="tx1"/>
                </a:solidFill>
                <a:latin typeface="+mj-ea"/>
              </a:rPr>
              <a:t>期</a:t>
            </a:r>
            <a:r>
              <a:rPr lang="en-US" altLang="zh-TW" sz="1600" b="1" dirty="0" smtClean="0">
                <a:solidFill>
                  <a:srgbClr val="C00000"/>
                </a:solidFill>
                <a:latin typeface="+mj-ea"/>
              </a:rPr>
              <a:t>(3/6)</a:t>
            </a:r>
            <a:endParaRPr lang="zh-TW" altLang="en-US" sz="1600" b="1" dirty="0">
              <a:solidFill>
                <a:schemeClr val="tx1"/>
              </a:solidFill>
              <a:latin typeface="+mj-ea"/>
            </a:endParaRPr>
          </a:p>
        </p:txBody>
      </p:sp>
      <p:grpSp>
        <p:nvGrpSpPr>
          <p:cNvPr id="6" name="群組 5"/>
          <p:cNvGrpSpPr/>
          <p:nvPr/>
        </p:nvGrpSpPr>
        <p:grpSpPr>
          <a:xfrm>
            <a:off x="870722" y="1881552"/>
            <a:ext cx="7541305" cy="4752528"/>
            <a:chOff x="251520" y="1196752"/>
            <a:chExt cx="8136904" cy="5472608"/>
          </a:xfrm>
        </p:grpSpPr>
        <p:sp>
          <p:nvSpPr>
            <p:cNvPr id="4" name="立方體 3"/>
            <p:cNvSpPr/>
            <p:nvPr/>
          </p:nvSpPr>
          <p:spPr>
            <a:xfrm>
              <a:off x="539552" y="1196752"/>
              <a:ext cx="3312368" cy="2304256"/>
            </a:xfrm>
            <a:prstGeom prst="cube">
              <a:avLst/>
            </a:prstGeom>
            <a:solidFill>
              <a:srgbClr val="CCFFFF"/>
            </a:solidFill>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r>
                <a:rPr lang="zh-TW" altLang="en-US" sz="2400" b="1" dirty="0" smtClean="0"/>
                <a:t>如何讓網路和倉儲無縫結合</a:t>
              </a:r>
              <a:r>
                <a:rPr lang="zh-TW" altLang="en-US" sz="2400" b="1" dirty="0" smtClean="0">
                  <a:latin typeface="新細明體"/>
                  <a:ea typeface="新細明體"/>
                </a:rPr>
                <a:t>。</a:t>
              </a:r>
              <a:endParaRPr lang="en-US" altLang="zh-TW" sz="2400" b="1" dirty="0" smtClean="0"/>
            </a:p>
            <a:p>
              <a:endParaRPr lang="en-US" altLang="zh-TW" sz="2400" b="1" dirty="0" smtClean="0"/>
            </a:p>
          </p:txBody>
        </p:sp>
        <p:sp>
          <p:nvSpPr>
            <p:cNvPr id="5" name="立方體 4"/>
            <p:cNvSpPr/>
            <p:nvPr/>
          </p:nvSpPr>
          <p:spPr>
            <a:xfrm>
              <a:off x="5076056" y="1196752"/>
              <a:ext cx="3312368" cy="2304256"/>
            </a:xfrm>
            <a:prstGeom prst="cube">
              <a:avLst/>
            </a:prstGeom>
            <a:solidFill>
              <a:srgbClr val="CCFFFF"/>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chemeClr val="tx1"/>
                  </a:solidFill>
                </a:rPr>
                <a:t>憑藉門外漢策略，與供貨業者間採用寄賣（</a:t>
              </a:r>
              <a:r>
                <a:rPr lang="en-US" altLang="zh-TW" b="1" dirty="0" smtClean="0">
                  <a:solidFill>
                    <a:schemeClr val="tx1"/>
                  </a:solidFill>
                </a:rPr>
                <a:t>Consignment</a:t>
              </a:r>
              <a:r>
                <a:rPr lang="zh-TW" altLang="en-US" b="1" dirty="0" smtClean="0">
                  <a:solidFill>
                    <a:schemeClr val="tx1"/>
                  </a:solidFill>
                </a:rPr>
                <a:t>）模式，讓寄貨方完全掌握相關資訊，達到完全透明化</a:t>
              </a:r>
              <a:r>
                <a:rPr lang="zh-TW" altLang="en-US" b="1" dirty="0" smtClean="0">
                  <a:solidFill>
                    <a:schemeClr val="tx1"/>
                  </a:solidFill>
                  <a:latin typeface="新細明體"/>
                  <a:ea typeface="新細明體"/>
                </a:rPr>
                <a:t>。</a:t>
              </a:r>
              <a:endParaRPr lang="en-US" altLang="zh-TW" b="1" dirty="0" smtClean="0">
                <a:solidFill>
                  <a:schemeClr val="tx1"/>
                </a:solidFill>
                <a:latin typeface="新細明體"/>
                <a:ea typeface="新細明體"/>
              </a:endParaRPr>
            </a:p>
          </p:txBody>
        </p:sp>
        <p:sp>
          <p:nvSpPr>
            <p:cNvPr id="7" name="立方體 6"/>
            <p:cNvSpPr/>
            <p:nvPr/>
          </p:nvSpPr>
          <p:spPr>
            <a:xfrm>
              <a:off x="4860032" y="4293096"/>
              <a:ext cx="3384376" cy="2376264"/>
            </a:xfrm>
            <a:prstGeom prst="cub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400" b="1" dirty="0" smtClean="0">
                <a:solidFill>
                  <a:schemeClr val="tx1"/>
                </a:solidFill>
              </a:endParaRPr>
            </a:p>
            <a:p>
              <a:r>
                <a:rPr lang="zh-TW" altLang="en-US" sz="2400" b="1" dirty="0" smtClean="0">
                  <a:solidFill>
                    <a:schemeClr val="tx1"/>
                  </a:solidFill>
                </a:rPr>
                <a:t>消靡既有程式維護團隊對於新程式開發團隊的不友善</a:t>
              </a:r>
              <a:r>
                <a:rPr lang="zh-TW" altLang="en-US" sz="2400" b="1" dirty="0" smtClean="0">
                  <a:solidFill>
                    <a:schemeClr val="tx1"/>
                  </a:solidFill>
                  <a:latin typeface="新細明體"/>
                  <a:ea typeface="新細明體"/>
                </a:rPr>
                <a:t>。</a:t>
              </a:r>
              <a:endParaRPr lang="zh-TW" altLang="en-US" sz="2400" b="1" dirty="0" smtClean="0">
                <a:solidFill>
                  <a:schemeClr val="tx1"/>
                </a:solidFill>
              </a:endParaRPr>
            </a:p>
            <a:p>
              <a:endParaRPr lang="en-US" altLang="zh-TW" sz="2400" b="1" dirty="0" smtClean="0"/>
            </a:p>
          </p:txBody>
        </p:sp>
        <p:sp>
          <p:nvSpPr>
            <p:cNvPr id="8" name="AutoShape 6"/>
            <p:cNvSpPr>
              <a:spLocks noChangeArrowheads="1"/>
            </p:cNvSpPr>
            <p:nvPr/>
          </p:nvSpPr>
          <p:spPr bwMode="auto">
            <a:xfrm rot="16200000">
              <a:off x="4103762" y="2097038"/>
              <a:ext cx="576064" cy="647700"/>
            </a:xfrm>
            <a:prstGeom prst="downArrow">
              <a:avLst>
                <a:gd name="adj1" fmla="val 50000"/>
                <a:gd name="adj2" fmla="val 46833"/>
              </a:avLst>
            </a:prstGeom>
            <a:solidFill>
              <a:srgbClr val="FF33CC"/>
            </a:solidFill>
            <a:ln w="31750">
              <a:solidFill>
                <a:srgbClr val="000000"/>
              </a:solidFill>
              <a:miter lim="800000"/>
              <a:headEnd/>
              <a:tailEnd/>
            </a:ln>
          </p:spPr>
          <p:txBody>
            <a:bodyPr vert="eaVert"/>
            <a:lstStyle/>
            <a:p>
              <a:endParaRPr kumimoji="0" lang="zh-TW" altLang="en-US" dirty="0">
                <a:solidFill>
                  <a:srgbClr val="FF0000"/>
                </a:solidFill>
                <a:latin typeface="Perpetua" pitchFamily="18" charset="0"/>
              </a:endParaRPr>
            </a:p>
          </p:txBody>
        </p:sp>
        <p:sp>
          <p:nvSpPr>
            <p:cNvPr id="9" name="AutoShape 6"/>
            <p:cNvSpPr>
              <a:spLocks noChangeArrowheads="1"/>
            </p:cNvSpPr>
            <p:nvPr/>
          </p:nvSpPr>
          <p:spPr bwMode="auto">
            <a:xfrm>
              <a:off x="6300192" y="3573016"/>
              <a:ext cx="576064" cy="647700"/>
            </a:xfrm>
            <a:prstGeom prst="downArrow">
              <a:avLst>
                <a:gd name="adj1" fmla="val 50000"/>
                <a:gd name="adj2" fmla="val 46833"/>
              </a:avLst>
            </a:prstGeom>
            <a:solidFill>
              <a:srgbClr val="FF33CC"/>
            </a:solidFill>
            <a:ln w="31750">
              <a:solidFill>
                <a:srgbClr val="000000"/>
              </a:solidFill>
              <a:miter lim="800000"/>
              <a:headEnd/>
              <a:tailEnd/>
            </a:ln>
          </p:spPr>
          <p:txBody>
            <a:bodyPr vert="eaVert"/>
            <a:lstStyle/>
            <a:p>
              <a:endParaRPr kumimoji="0" lang="zh-TW" altLang="en-US" dirty="0">
                <a:solidFill>
                  <a:srgbClr val="FF0000"/>
                </a:solidFill>
                <a:latin typeface="Perpetua" pitchFamily="18" charset="0"/>
              </a:endParaRPr>
            </a:p>
          </p:txBody>
        </p:sp>
        <p:sp>
          <p:nvSpPr>
            <p:cNvPr id="10" name="AutoShape 6"/>
            <p:cNvSpPr>
              <a:spLocks noChangeArrowheads="1"/>
            </p:cNvSpPr>
            <p:nvPr/>
          </p:nvSpPr>
          <p:spPr bwMode="auto">
            <a:xfrm rot="5400000">
              <a:off x="3959746" y="5409406"/>
              <a:ext cx="576064" cy="647700"/>
            </a:xfrm>
            <a:prstGeom prst="downArrow">
              <a:avLst>
                <a:gd name="adj1" fmla="val 50000"/>
                <a:gd name="adj2" fmla="val 46833"/>
              </a:avLst>
            </a:prstGeom>
            <a:solidFill>
              <a:srgbClr val="FF33CC"/>
            </a:solidFill>
            <a:ln w="31750">
              <a:solidFill>
                <a:srgbClr val="000000"/>
              </a:solidFill>
              <a:miter lim="800000"/>
              <a:headEnd/>
              <a:tailEnd/>
            </a:ln>
          </p:spPr>
          <p:txBody>
            <a:bodyPr vert="eaVert"/>
            <a:lstStyle/>
            <a:p>
              <a:endParaRPr kumimoji="0" lang="zh-TW" altLang="en-US" dirty="0">
                <a:solidFill>
                  <a:srgbClr val="FF0000"/>
                </a:solidFill>
                <a:latin typeface="Perpetua" pitchFamily="18" charset="0"/>
              </a:endParaRPr>
            </a:p>
          </p:txBody>
        </p:sp>
        <p:sp>
          <p:nvSpPr>
            <p:cNvPr id="12" name="矩形 11"/>
            <p:cNvSpPr/>
            <p:nvPr/>
          </p:nvSpPr>
          <p:spPr>
            <a:xfrm>
              <a:off x="1259632" y="1268760"/>
              <a:ext cx="2027444" cy="425291"/>
            </a:xfrm>
            <a:prstGeom prst="rect">
              <a:avLst/>
            </a:prstGeom>
          </p:spPr>
          <p:txBody>
            <a:bodyPr wrap="none">
              <a:spAutoFit/>
            </a:bodyPr>
            <a:lstStyle/>
            <a:p>
              <a:r>
                <a:rPr lang="en-US" altLang="zh-TW" b="1" i="1" dirty="0" err="1" smtClean="0">
                  <a:solidFill>
                    <a:srgbClr val="FF0000"/>
                  </a:solidFill>
                  <a:effectLst>
                    <a:outerShdw blurRad="38100" dist="38100" dir="2700000" algn="tl">
                      <a:srgbClr val="000000">
                        <a:alpha val="43137"/>
                      </a:srgbClr>
                    </a:outerShdw>
                  </a:effectLst>
                  <a:latin typeface="Wide Latin" pitchFamily="18" charset="0"/>
                </a:rPr>
                <a:t>PChome</a:t>
              </a:r>
              <a:endParaRPr lang="zh-TW" altLang="en-US" i="1" dirty="0">
                <a:solidFill>
                  <a:srgbClr val="FF0000"/>
                </a:solidFill>
              </a:endParaRPr>
            </a:p>
          </p:txBody>
        </p:sp>
        <p:sp>
          <p:nvSpPr>
            <p:cNvPr id="13" name="矩形 12"/>
            <p:cNvSpPr/>
            <p:nvPr/>
          </p:nvSpPr>
          <p:spPr>
            <a:xfrm>
              <a:off x="5796136" y="1268760"/>
              <a:ext cx="2027444" cy="425291"/>
            </a:xfrm>
            <a:prstGeom prst="rect">
              <a:avLst/>
            </a:prstGeom>
          </p:spPr>
          <p:txBody>
            <a:bodyPr wrap="none">
              <a:spAutoFit/>
            </a:bodyPr>
            <a:lstStyle/>
            <a:p>
              <a:r>
                <a:rPr lang="en-US" altLang="zh-TW" b="1" i="1" dirty="0" err="1">
                  <a:solidFill>
                    <a:srgbClr val="FF0000"/>
                  </a:solidFill>
                  <a:effectLst>
                    <a:outerShdw blurRad="38100" dist="38100" dir="2700000" algn="tl">
                      <a:srgbClr val="000000">
                        <a:alpha val="43137"/>
                      </a:srgbClr>
                    </a:outerShdw>
                  </a:effectLst>
                  <a:latin typeface="Wide Latin" pitchFamily="18" charset="0"/>
                </a:rPr>
                <a:t>PChome</a:t>
              </a:r>
              <a:endParaRPr lang="zh-TW" altLang="en-US" b="1" i="1" dirty="0">
                <a:solidFill>
                  <a:srgbClr val="FF0000"/>
                </a:solidFill>
                <a:effectLst>
                  <a:outerShdw blurRad="38100" dist="38100" dir="2700000" algn="tl">
                    <a:srgbClr val="000000">
                      <a:alpha val="43137"/>
                    </a:srgbClr>
                  </a:outerShdw>
                </a:effectLst>
                <a:latin typeface="Wide Latin" pitchFamily="18" charset="0"/>
              </a:endParaRPr>
            </a:p>
          </p:txBody>
        </p:sp>
        <p:sp>
          <p:nvSpPr>
            <p:cNvPr id="14" name="立方體 13"/>
            <p:cNvSpPr/>
            <p:nvPr/>
          </p:nvSpPr>
          <p:spPr>
            <a:xfrm>
              <a:off x="251520" y="4149080"/>
              <a:ext cx="3312368" cy="2304256"/>
            </a:xfrm>
            <a:prstGeom prst="cube">
              <a:avLst/>
            </a:prstGeom>
            <a:solidFill>
              <a:srgbClr val="CCFFFF"/>
            </a:solidFill>
            <a:effectLst>
              <a:outerShdw blurRad="76200" dist="50800" dir="5400000" rotWithShape="0">
                <a:srgbClr val="4E3B30">
                  <a:alpha val="60000"/>
                </a:srgbClr>
              </a:outerShdw>
            </a:effectLst>
          </p:spPr>
          <p:style>
            <a:lnRef idx="1">
              <a:schemeClr val="dk1"/>
            </a:lnRef>
            <a:fillRef idx="2">
              <a:schemeClr val="dk1"/>
            </a:fillRef>
            <a:effectRef idx="1">
              <a:schemeClr val="dk1"/>
            </a:effectRef>
            <a:fontRef idx="minor">
              <a:schemeClr val="dk1"/>
            </a:fontRef>
          </p:style>
          <p:txBody>
            <a:bodyPr rtlCol="0" anchor="ctr"/>
            <a:lstStyle/>
            <a:p>
              <a:endParaRPr lang="en-US" altLang="zh-TW" sz="2400" b="1" dirty="0" smtClean="0"/>
            </a:p>
            <a:p>
              <a:r>
                <a:rPr lang="zh-TW" altLang="en-US" sz="2400" b="1" dirty="0" smtClean="0"/>
                <a:t>從人性中惰性著手，把不必要的浪費從系統中拿掉</a:t>
              </a:r>
              <a:r>
                <a:rPr lang="zh-TW" altLang="en-US" sz="2400" b="1" dirty="0" smtClean="0">
                  <a:latin typeface="新細明體"/>
                  <a:ea typeface="新細明體"/>
                </a:rPr>
                <a:t>。</a:t>
              </a:r>
              <a:endParaRPr lang="en-US" altLang="zh-TW" sz="2400" b="1" dirty="0" smtClean="0"/>
            </a:p>
            <a:p>
              <a:endParaRPr lang="en-US" altLang="zh-TW" sz="2400" b="1" dirty="0" smtClean="0"/>
            </a:p>
          </p:txBody>
        </p:sp>
        <p:sp>
          <p:nvSpPr>
            <p:cNvPr id="15" name="矩形 14"/>
            <p:cNvSpPr/>
            <p:nvPr/>
          </p:nvSpPr>
          <p:spPr>
            <a:xfrm>
              <a:off x="971600" y="4293096"/>
              <a:ext cx="2027444" cy="425291"/>
            </a:xfrm>
            <a:prstGeom prst="rect">
              <a:avLst/>
            </a:prstGeom>
          </p:spPr>
          <p:txBody>
            <a:bodyPr wrap="none">
              <a:spAutoFit/>
            </a:bodyPr>
            <a:lstStyle/>
            <a:p>
              <a:r>
                <a:rPr lang="en-US" altLang="zh-TW" b="1" i="1" dirty="0" err="1">
                  <a:solidFill>
                    <a:srgbClr val="FF0000"/>
                  </a:solidFill>
                  <a:effectLst>
                    <a:outerShdw blurRad="38100" dist="38100" dir="2700000" algn="tl">
                      <a:srgbClr val="000000">
                        <a:alpha val="43137"/>
                      </a:srgbClr>
                    </a:outerShdw>
                  </a:effectLst>
                  <a:latin typeface="Wide Latin" pitchFamily="18" charset="0"/>
                </a:rPr>
                <a:t>PChome</a:t>
              </a:r>
              <a:endParaRPr lang="zh-TW" altLang="en-US" b="1" i="1" dirty="0">
                <a:solidFill>
                  <a:srgbClr val="FF0000"/>
                </a:solidFill>
                <a:effectLst>
                  <a:outerShdw blurRad="38100" dist="38100" dir="2700000" algn="tl">
                    <a:srgbClr val="000000">
                      <a:alpha val="43137"/>
                    </a:srgbClr>
                  </a:outerShdw>
                </a:effectLst>
                <a:latin typeface="Wide Latin" pitchFamily="18" charset="0"/>
              </a:endParaRPr>
            </a:p>
          </p:txBody>
        </p:sp>
        <p:sp>
          <p:nvSpPr>
            <p:cNvPr id="16" name="矩形 15"/>
            <p:cNvSpPr/>
            <p:nvPr/>
          </p:nvSpPr>
          <p:spPr>
            <a:xfrm>
              <a:off x="5652120" y="4437112"/>
              <a:ext cx="2027444" cy="425291"/>
            </a:xfrm>
            <a:prstGeom prst="rect">
              <a:avLst/>
            </a:prstGeom>
          </p:spPr>
          <p:txBody>
            <a:bodyPr wrap="none">
              <a:spAutoFit/>
            </a:bodyPr>
            <a:lstStyle/>
            <a:p>
              <a:r>
                <a:rPr lang="en-US" altLang="zh-TW" b="1" i="1" dirty="0" err="1">
                  <a:solidFill>
                    <a:srgbClr val="FF0000"/>
                  </a:solidFill>
                  <a:effectLst>
                    <a:outerShdw blurRad="38100" dist="38100" dir="2700000" algn="tl">
                      <a:srgbClr val="000000">
                        <a:alpha val="43137"/>
                      </a:srgbClr>
                    </a:outerShdw>
                  </a:effectLst>
                  <a:latin typeface="Wide Latin" pitchFamily="18" charset="0"/>
                </a:rPr>
                <a:t>PChome</a:t>
              </a:r>
              <a:endParaRPr lang="zh-TW" altLang="en-US" b="1" i="1" dirty="0">
                <a:solidFill>
                  <a:srgbClr val="FF0000"/>
                </a:solidFill>
                <a:effectLst>
                  <a:outerShdw blurRad="38100" dist="38100" dir="2700000" algn="tl">
                    <a:srgbClr val="000000">
                      <a:alpha val="43137"/>
                    </a:srgbClr>
                  </a:outerShdw>
                </a:effectLst>
                <a:latin typeface="Wide Latin" pitchFamily="18" charset="0"/>
              </a:endParaRPr>
            </a:p>
          </p:txBody>
        </p:sp>
        <p:sp>
          <p:nvSpPr>
            <p:cNvPr id="19" name="矩形 18"/>
            <p:cNvSpPr/>
            <p:nvPr/>
          </p:nvSpPr>
          <p:spPr>
            <a:xfrm rot="18988093">
              <a:off x="3224377" y="2059387"/>
              <a:ext cx="1084837" cy="531614"/>
            </a:xfrm>
            <a:prstGeom prst="rect">
              <a:avLst/>
            </a:prstGeom>
          </p:spPr>
          <p:txBody>
            <a:bodyPr wrap="square">
              <a:spAutoFit/>
            </a:bodyPr>
            <a:lstStyle/>
            <a:p>
              <a:r>
                <a:rPr lang="en-US" altLang="zh-TW" sz="1200" b="1" dirty="0" smtClean="0">
                  <a:solidFill>
                    <a:srgbClr val="FF0000"/>
                  </a:solidFill>
                  <a:latin typeface="Wide Latin" pitchFamily="18" charset="0"/>
                </a:rPr>
                <a:t>24h</a:t>
              </a:r>
            </a:p>
            <a:p>
              <a:r>
                <a:rPr lang="en-US" altLang="zh-TW" sz="1200" b="1" dirty="0" err="1" smtClean="0">
                  <a:solidFill>
                    <a:srgbClr val="FF0000"/>
                  </a:solidFill>
                  <a:latin typeface="Wide Latin" pitchFamily="18" charset="0"/>
                </a:rPr>
                <a:t>購物</a:t>
              </a:r>
              <a:endParaRPr lang="en-US" altLang="zh-TW" sz="1200" b="1" dirty="0">
                <a:solidFill>
                  <a:srgbClr val="FF0000"/>
                </a:solidFill>
                <a:latin typeface="Wide Latin" pitchFamily="18" charset="0"/>
              </a:endParaRPr>
            </a:p>
          </p:txBody>
        </p:sp>
      </p:grpSp>
      <p:sp>
        <p:nvSpPr>
          <p:cNvPr id="25"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7</a:t>
            </a:r>
            <a:endParaRPr lang="en-US" altLang="ja-JP" dirty="0">
              <a:solidFill>
                <a:schemeClr val="tx1"/>
              </a:solidFill>
            </a:endParaRPr>
          </a:p>
        </p:txBody>
      </p:sp>
      <p:sp>
        <p:nvSpPr>
          <p:cNvPr id="11" name="矩形 10"/>
          <p:cNvSpPr/>
          <p:nvPr/>
        </p:nvSpPr>
        <p:spPr>
          <a:xfrm>
            <a:off x="1324330" y="1155308"/>
            <a:ext cx="3735218" cy="461665"/>
          </a:xfrm>
          <a:prstGeom prst="rect">
            <a:avLst/>
          </a:prstGeom>
        </p:spPr>
        <p:txBody>
          <a:bodyPr wrap="square">
            <a:spAutoFit/>
          </a:bodyPr>
          <a:lstStyle/>
          <a:p>
            <a:r>
              <a:rPr lang="en-US" altLang="zh-TW" sz="24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mj-ea"/>
              </a:rPr>
              <a:t>24</a:t>
            </a:r>
            <a:r>
              <a:rPr lang="zh-TW" altLang="en-US" sz="24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mj-ea"/>
              </a:rPr>
              <a:t>小時 </a:t>
            </a:r>
            <a:r>
              <a:rPr lang="en-US" altLang="zh-TW" sz="2400" b="1" dirty="0">
                <a:latin typeface="+mj-ea"/>
              </a:rPr>
              <a:t>-</a:t>
            </a:r>
            <a:r>
              <a:rPr lang="zh-TW" altLang="en-US" sz="2400" b="1" dirty="0">
                <a:latin typeface="+mj-ea"/>
              </a:rPr>
              <a:t> </a:t>
            </a:r>
            <a:r>
              <a:rPr lang="en-US" altLang="zh-TW" sz="2400" b="1" dirty="0">
                <a:latin typeface="+mj-ea"/>
              </a:rPr>
              <a:t>IT</a:t>
            </a:r>
            <a:r>
              <a:rPr lang="zh-TW" altLang="en-US" sz="2400" b="1" dirty="0">
                <a:latin typeface="+mj-ea"/>
              </a:rPr>
              <a:t>扮演關鍵角色</a:t>
            </a:r>
            <a:endParaRPr lang="zh-TW" altLang="en-US" sz="2400" dirty="0"/>
          </a:p>
        </p:txBody>
      </p:sp>
      <p:pic>
        <p:nvPicPr>
          <p:cNvPr id="24" name="圖片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23" name="矩形 22"/>
          <p:cNvSpPr/>
          <p:nvPr/>
        </p:nvSpPr>
        <p:spPr>
          <a:xfrm rot="18988093">
            <a:off x="3381627" y="5222582"/>
            <a:ext cx="1005430" cy="461665"/>
          </a:xfrm>
          <a:prstGeom prst="rect">
            <a:avLst/>
          </a:prstGeom>
        </p:spPr>
        <p:txBody>
          <a:bodyPr wrap="square">
            <a:spAutoFit/>
          </a:bodyPr>
          <a:lstStyle/>
          <a:p>
            <a:r>
              <a:rPr lang="en-US" altLang="zh-TW" sz="1200" b="1" dirty="0" smtClean="0">
                <a:solidFill>
                  <a:srgbClr val="FF0000"/>
                </a:solidFill>
                <a:latin typeface="Wide Latin" pitchFamily="18" charset="0"/>
              </a:rPr>
              <a:t>24h</a:t>
            </a:r>
          </a:p>
          <a:p>
            <a:r>
              <a:rPr lang="en-US" altLang="zh-TW" sz="1200" b="1" dirty="0" err="1" smtClean="0">
                <a:solidFill>
                  <a:srgbClr val="FF0000"/>
                </a:solidFill>
                <a:latin typeface="Wide Latin" pitchFamily="18" charset="0"/>
              </a:rPr>
              <a:t>購物</a:t>
            </a:r>
            <a:endParaRPr lang="en-US" altLang="zh-TW" sz="1200" b="1" dirty="0">
              <a:solidFill>
                <a:srgbClr val="FF0000"/>
              </a:solidFill>
              <a:latin typeface="Wide Latin" pitchFamily="18" charset="0"/>
            </a:endParaRPr>
          </a:p>
        </p:txBody>
      </p:sp>
      <p:sp>
        <p:nvSpPr>
          <p:cNvPr id="26" name="矩形 25"/>
          <p:cNvSpPr/>
          <p:nvPr/>
        </p:nvSpPr>
        <p:spPr>
          <a:xfrm rot="18988093">
            <a:off x="7775839" y="2594398"/>
            <a:ext cx="1005430" cy="461665"/>
          </a:xfrm>
          <a:prstGeom prst="rect">
            <a:avLst/>
          </a:prstGeom>
        </p:spPr>
        <p:txBody>
          <a:bodyPr wrap="square">
            <a:spAutoFit/>
          </a:bodyPr>
          <a:lstStyle/>
          <a:p>
            <a:r>
              <a:rPr lang="en-US" altLang="zh-TW" sz="1200" b="1" dirty="0" smtClean="0">
                <a:solidFill>
                  <a:srgbClr val="FF0000"/>
                </a:solidFill>
                <a:latin typeface="Wide Latin" pitchFamily="18" charset="0"/>
              </a:rPr>
              <a:t>24h</a:t>
            </a:r>
          </a:p>
          <a:p>
            <a:r>
              <a:rPr lang="en-US" altLang="zh-TW" sz="1200" b="1" dirty="0" err="1" smtClean="0">
                <a:solidFill>
                  <a:srgbClr val="FF0000"/>
                </a:solidFill>
                <a:latin typeface="Wide Latin" pitchFamily="18" charset="0"/>
              </a:rPr>
              <a:t>購物</a:t>
            </a:r>
            <a:endParaRPr lang="en-US" altLang="zh-TW" sz="1200" b="1" dirty="0">
              <a:solidFill>
                <a:srgbClr val="FF0000"/>
              </a:solidFill>
              <a:latin typeface="Wide Latin" pitchFamily="18" charset="0"/>
            </a:endParaRPr>
          </a:p>
        </p:txBody>
      </p:sp>
      <p:sp>
        <p:nvSpPr>
          <p:cNvPr id="27" name="矩形 26"/>
          <p:cNvSpPr/>
          <p:nvPr/>
        </p:nvSpPr>
        <p:spPr>
          <a:xfrm rot="18988093">
            <a:off x="7667330" y="5347649"/>
            <a:ext cx="1005430" cy="461665"/>
          </a:xfrm>
          <a:prstGeom prst="rect">
            <a:avLst/>
          </a:prstGeom>
        </p:spPr>
        <p:txBody>
          <a:bodyPr wrap="square">
            <a:spAutoFit/>
          </a:bodyPr>
          <a:lstStyle/>
          <a:p>
            <a:r>
              <a:rPr lang="en-US" altLang="zh-TW" sz="1200" b="1" dirty="0" smtClean="0">
                <a:solidFill>
                  <a:srgbClr val="FF0000"/>
                </a:solidFill>
                <a:latin typeface="Wide Latin" pitchFamily="18" charset="0"/>
              </a:rPr>
              <a:t>24h</a:t>
            </a:r>
          </a:p>
          <a:p>
            <a:r>
              <a:rPr lang="en-US" altLang="zh-TW" sz="1200" b="1" dirty="0" err="1" smtClean="0">
                <a:solidFill>
                  <a:srgbClr val="FF0000"/>
                </a:solidFill>
                <a:latin typeface="Wide Latin" pitchFamily="18" charset="0"/>
              </a:rPr>
              <a:t>購物</a:t>
            </a:r>
            <a:endParaRPr lang="en-US" altLang="zh-TW" sz="1200" b="1" dirty="0">
              <a:solidFill>
                <a:srgbClr val="FF0000"/>
              </a:solidFill>
              <a:latin typeface="Wide Latin" pitchFamily="18" charset="0"/>
            </a:endParaRPr>
          </a:p>
        </p:txBody>
      </p:sp>
    </p:spTree>
    <p:extLst>
      <p:ext uri="{BB962C8B-B14F-4D97-AF65-F5344CB8AC3E}">
        <p14:creationId xmlns:p14="http://schemas.microsoft.com/office/powerpoint/2010/main" xmlns="" val="315738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686800" cy="838200"/>
          </a:xfrm>
        </p:spPr>
        <p:txBody>
          <a:bodyPr>
            <a:normAutofit/>
          </a:bodyPr>
          <a:lstStyle/>
          <a:p>
            <a:r>
              <a:rPr lang="zh-TW" altLang="en-US" b="1" dirty="0" smtClean="0">
                <a:effectLst/>
                <a:latin typeface="+mj-ea"/>
              </a:rPr>
              <a:t> </a:t>
            </a:r>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參</a:t>
            </a:r>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 </a:t>
            </a:r>
            <a:r>
              <a:rPr lang="zh-TW" altLang="en-US" b="1" dirty="0">
                <a:solidFill>
                  <a:schemeClr val="tx1"/>
                </a:solidFill>
                <a:latin typeface="+mj-ea"/>
              </a:rPr>
              <a:t>經營再造準備</a:t>
            </a:r>
            <a:r>
              <a:rPr lang="zh-TW" altLang="en-US" b="1" dirty="0" smtClean="0">
                <a:solidFill>
                  <a:schemeClr val="tx1"/>
                </a:solidFill>
                <a:latin typeface="+mj-ea"/>
              </a:rPr>
              <a:t>期</a:t>
            </a:r>
            <a:r>
              <a:rPr lang="en-US" altLang="zh-TW" sz="1600" b="1" dirty="0" smtClean="0">
                <a:solidFill>
                  <a:srgbClr val="C00000"/>
                </a:solidFill>
                <a:latin typeface="+mj-ea"/>
              </a:rPr>
              <a:t>(4/6)</a:t>
            </a:r>
            <a:endParaRPr lang="zh-TW" altLang="en-US" sz="1600" dirty="0">
              <a:latin typeface="+mj-ea"/>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71354" y="1791400"/>
            <a:ext cx="2520280" cy="1152128"/>
          </a:xfrm>
          <a:prstGeom prst="rect">
            <a:avLst/>
          </a:prstGeom>
          <a:ln w="88900" cap="sq" cmpd="thickThin">
            <a:solidFill>
              <a:srgbClr val="000000"/>
            </a:solidFill>
            <a:prstDash val="solid"/>
            <a:miter lim="800000"/>
          </a:ln>
          <a:effectLst>
            <a:innerShdw blurRad="76200">
              <a:srgbClr val="000000"/>
            </a:innerShdw>
          </a:effectLst>
        </p:spPr>
      </p:pic>
      <p:sp>
        <p:nvSpPr>
          <p:cNvPr id="5" name="向右箭號 4"/>
          <p:cNvSpPr/>
          <p:nvPr/>
        </p:nvSpPr>
        <p:spPr>
          <a:xfrm>
            <a:off x="5907658" y="2583488"/>
            <a:ext cx="561287" cy="504056"/>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99746" y="2727504"/>
            <a:ext cx="2088232" cy="975360"/>
          </a:xfrm>
          <a:prstGeom prst="rect">
            <a:avLst/>
          </a:prstGeom>
          <a:ln w="88900" cap="sq" cmpd="thickThin">
            <a:solidFill>
              <a:srgbClr val="000000"/>
            </a:solidFill>
            <a:prstDash val="solid"/>
            <a:miter lim="800000"/>
          </a:ln>
          <a:effectLst>
            <a:innerShdw blurRad="76200">
              <a:srgbClr val="000000"/>
            </a:innerShdw>
          </a:effectLst>
        </p:spPr>
      </p:pic>
      <p:pic>
        <p:nvPicPr>
          <p:cNvPr id="7" name="圖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71754" y="5103768"/>
            <a:ext cx="2088232" cy="975360"/>
          </a:xfrm>
          <a:prstGeom prst="rect">
            <a:avLst/>
          </a:prstGeom>
          <a:ln w="88900" cap="sq" cmpd="thickThin">
            <a:solidFill>
              <a:srgbClr val="000000"/>
            </a:solidFill>
            <a:prstDash val="solid"/>
            <a:miter lim="800000"/>
          </a:ln>
          <a:effectLst>
            <a:innerShdw blurRad="76200">
              <a:srgbClr val="000000"/>
            </a:innerShdw>
          </a:effectLst>
        </p:spPr>
      </p:pic>
      <p:pic>
        <p:nvPicPr>
          <p:cNvPr id="8" name="圖片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03402" y="5135126"/>
            <a:ext cx="2088232" cy="975360"/>
          </a:xfrm>
          <a:prstGeom prst="rect">
            <a:avLst/>
          </a:prstGeom>
          <a:ln w="88900" cap="sq" cmpd="thickThin">
            <a:solidFill>
              <a:srgbClr val="000000"/>
            </a:solidFill>
            <a:prstDash val="solid"/>
            <a:miter lim="800000"/>
          </a:ln>
          <a:effectLst>
            <a:innerShdw blurRad="76200">
              <a:srgbClr val="000000"/>
            </a:innerShdw>
          </a:effectLst>
        </p:spPr>
      </p:pic>
      <p:pic>
        <p:nvPicPr>
          <p:cNvPr id="9" name="圖片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7058" y="5103768"/>
            <a:ext cx="2016224" cy="1080120"/>
          </a:xfrm>
          <a:prstGeom prst="rect">
            <a:avLst/>
          </a:prstGeom>
          <a:ln w="88900" cap="sq" cmpd="thickThin">
            <a:solidFill>
              <a:srgbClr val="000000"/>
            </a:solidFill>
            <a:prstDash val="solid"/>
            <a:miter lim="800000"/>
          </a:ln>
          <a:effectLst>
            <a:innerShdw blurRad="76200">
              <a:srgbClr val="000000"/>
            </a:innerShdw>
          </a:effectLst>
        </p:spPr>
      </p:pic>
      <p:pic>
        <p:nvPicPr>
          <p:cNvPr id="10" name="圖片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35050" y="2727504"/>
            <a:ext cx="2183120" cy="1119376"/>
          </a:xfrm>
          <a:prstGeom prst="rect">
            <a:avLst/>
          </a:prstGeom>
          <a:ln w="88900" cap="sq" cmpd="thickThin">
            <a:solidFill>
              <a:srgbClr val="000000"/>
            </a:solidFill>
            <a:prstDash val="solid"/>
            <a:miter lim="800000"/>
          </a:ln>
          <a:effectLst>
            <a:innerShdw blurRad="76200">
              <a:srgbClr val="000000"/>
            </a:innerShdw>
          </a:effectLst>
        </p:spPr>
      </p:pic>
      <p:sp>
        <p:nvSpPr>
          <p:cNvPr id="14" name="向下箭號 13"/>
          <p:cNvSpPr/>
          <p:nvPr/>
        </p:nvSpPr>
        <p:spPr>
          <a:xfrm>
            <a:off x="7635850" y="4311680"/>
            <a:ext cx="504056" cy="504056"/>
          </a:xfrm>
          <a:prstGeom prst="down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5" name="向下箭號 14"/>
          <p:cNvSpPr/>
          <p:nvPr/>
        </p:nvSpPr>
        <p:spPr>
          <a:xfrm rot="5400000">
            <a:off x="5959113" y="5628377"/>
            <a:ext cx="473154" cy="576064"/>
          </a:xfrm>
          <a:prstGeom prst="down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6" name="向下箭號 15"/>
          <p:cNvSpPr/>
          <p:nvPr/>
        </p:nvSpPr>
        <p:spPr>
          <a:xfrm rot="5400000">
            <a:off x="2785330" y="5643436"/>
            <a:ext cx="522917" cy="595713"/>
          </a:xfrm>
          <a:prstGeom prst="down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7" name="向下箭號 16"/>
          <p:cNvSpPr/>
          <p:nvPr/>
        </p:nvSpPr>
        <p:spPr>
          <a:xfrm rot="10800000">
            <a:off x="1155130" y="4383688"/>
            <a:ext cx="576064" cy="504056"/>
          </a:xfrm>
          <a:prstGeom prst="down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9" name="文字方塊 18"/>
          <p:cNvSpPr txBox="1"/>
          <p:nvPr/>
        </p:nvSpPr>
        <p:spPr>
          <a:xfrm>
            <a:off x="3243362" y="3015536"/>
            <a:ext cx="2376264" cy="369332"/>
          </a:xfrm>
          <a:prstGeom prst="rect">
            <a:avLst/>
          </a:prstGeom>
          <a:solidFill>
            <a:schemeClr val="tx1"/>
          </a:solidFill>
        </p:spPr>
        <p:txBody>
          <a:bodyPr wrap="square" rtlCol="0">
            <a:spAutoFit/>
          </a:bodyPr>
          <a:lstStyle/>
          <a:p>
            <a:pPr algn="ctr"/>
            <a:r>
              <a:rPr lang="zh-TW" altLang="en-US" b="1" dirty="0" smtClean="0">
                <a:solidFill>
                  <a:schemeClr val="bg1"/>
                </a:solidFill>
              </a:rPr>
              <a:t>取訂單</a:t>
            </a:r>
            <a:endParaRPr lang="en-US" altLang="zh-TW" b="1" dirty="0" smtClean="0">
              <a:solidFill>
                <a:schemeClr val="bg1"/>
              </a:solidFill>
            </a:endParaRPr>
          </a:p>
        </p:txBody>
      </p:sp>
      <p:sp>
        <p:nvSpPr>
          <p:cNvPr id="20" name="文字方塊 19"/>
          <p:cNvSpPr txBox="1"/>
          <p:nvPr/>
        </p:nvSpPr>
        <p:spPr>
          <a:xfrm>
            <a:off x="6699746" y="3807624"/>
            <a:ext cx="2088232" cy="369332"/>
          </a:xfrm>
          <a:prstGeom prst="rect">
            <a:avLst/>
          </a:prstGeom>
          <a:solidFill>
            <a:schemeClr val="tx1"/>
          </a:solidFill>
        </p:spPr>
        <p:txBody>
          <a:bodyPr wrap="square" rtlCol="0">
            <a:spAutoFit/>
          </a:bodyPr>
          <a:lstStyle/>
          <a:p>
            <a:pPr algn="ctr"/>
            <a:r>
              <a:rPr lang="zh-TW" altLang="en-US" b="1" dirty="0" smtClean="0">
                <a:solidFill>
                  <a:schemeClr val="bg1"/>
                </a:solidFill>
              </a:rPr>
              <a:t>檢貨</a:t>
            </a:r>
            <a:endParaRPr lang="en-US" altLang="zh-TW" b="1" dirty="0" smtClean="0">
              <a:solidFill>
                <a:schemeClr val="bg1"/>
              </a:solidFill>
            </a:endParaRPr>
          </a:p>
        </p:txBody>
      </p:sp>
      <p:sp>
        <p:nvSpPr>
          <p:cNvPr id="21" name="文字方塊 20"/>
          <p:cNvSpPr txBox="1"/>
          <p:nvPr/>
        </p:nvSpPr>
        <p:spPr>
          <a:xfrm>
            <a:off x="6771754" y="6183888"/>
            <a:ext cx="2088232" cy="369332"/>
          </a:xfrm>
          <a:prstGeom prst="rect">
            <a:avLst/>
          </a:prstGeom>
          <a:solidFill>
            <a:schemeClr val="tx1"/>
          </a:solidFill>
        </p:spPr>
        <p:txBody>
          <a:bodyPr wrap="square" rtlCol="0">
            <a:spAutoFit/>
          </a:bodyPr>
          <a:lstStyle/>
          <a:p>
            <a:pPr algn="ctr"/>
            <a:r>
              <a:rPr lang="zh-TW" altLang="en-US" b="1" dirty="0">
                <a:solidFill>
                  <a:schemeClr val="bg1"/>
                </a:solidFill>
              </a:rPr>
              <a:t>檢</a:t>
            </a:r>
            <a:r>
              <a:rPr lang="zh-TW" altLang="en-US" b="1" dirty="0" smtClean="0">
                <a:solidFill>
                  <a:schemeClr val="bg1"/>
                </a:solidFill>
              </a:rPr>
              <a:t>貨</a:t>
            </a:r>
            <a:r>
              <a:rPr lang="zh-TW" altLang="en-US" b="1" dirty="0">
                <a:solidFill>
                  <a:schemeClr val="bg1"/>
                </a:solidFill>
              </a:rPr>
              <a:t>工作站</a:t>
            </a:r>
            <a:endParaRPr lang="zh-TW" altLang="en-US" dirty="0">
              <a:solidFill>
                <a:schemeClr val="bg1"/>
              </a:solidFill>
            </a:endParaRPr>
          </a:p>
        </p:txBody>
      </p:sp>
      <p:sp>
        <p:nvSpPr>
          <p:cNvPr id="22" name="文字方塊 21"/>
          <p:cNvSpPr txBox="1"/>
          <p:nvPr/>
        </p:nvSpPr>
        <p:spPr>
          <a:xfrm>
            <a:off x="3603402" y="6215246"/>
            <a:ext cx="2088232" cy="369332"/>
          </a:xfrm>
          <a:prstGeom prst="rect">
            <a:avLst/>
          </a:prstGeom>
          <a:solidFill>
            <a:schemeClr val="tx1"/>
          </a:solidFill>
        </p:spPr>
        <p:txBody>
          <a:bodyPr wrap="square" rtlCol="0">
            <a:spAutoFit/>
          </a:bodyPr>
          <a:lstStyle/>
          <a:p>
            <a:pPr algn="ctr"/>
            <a:r>
              <a:rPr lang="zh-TW" altLang="en-US" b="1" dirty="0">
                <a:solidFill>
                  <a:schemeClr val="bg1"/>
                </a:solidFill>
              </a:rPr>
              <a:t>成品加工理貨區</a:t>
            </a:r>
            <a:endParaRPr lang="zh-TW" altLang="en-US" dirty="0">
              <a:solidFill>
                <a:schemeClr val="bg1"/>
              </a:solidFill>
            </a:endParaRPr>
          </a:p>
        </p:txBody>
      </p:sp>
      <p:sp>
        <p:nvSpPr>
          <p:cNvPr id="23" name="文字方塊 22"/>
          <p:cNvSpPr txBox="1"/>
          <p:nvPr/>
        </p:nvSpPr>
        <p:spPr>
          <a:xfrm>
            <a:off x="507058" y="6255896"/>
            <a:ext cx="2016224" cy="369332"/>
          </a:xfrm>
          <a:prstGeom prst="rect">
            <a:avLst/>
          </a:prstGeom>
          <a:solidFill>
            <a:schemeClr val="tx1"/>
          </a:solidFill>
        </p:spPr>
        <p:txBody>
          <a:bodyPr wrap="square" rtlCol="0">
            <a:spAutoFit/>
          </a:bodyPr>
          <a:lstStyle/>
          <a:p>
            <a:r>
              <a:rPr lang="zh-TW" altLang="en-US" b="1" dirty="0" smtClean="0">
                <a:solidFill>
                  <a:schemeClr val="bg1"/>
                </a:solidFill>
              </a:rPr>
              <a:t>       成品</a:t>
            </a:r>
            <a:r>
              <a:rPr lang="zh-TW" altLang="en-US" b="1" dirty="0">
                <a:solidFill>
                  <a:schemeClr val="bg1"/>
                </a:solidFill>
              </a:rPr>
              <a:t>出貨區</a:t>
            </a:r>
            <a:endParaRPr lang="zh-TW" altLang="en-US" dirty="0">
              <a:solidFill>
                <a:schemeClr val="bg1"/>
              </a:solidFill>
            </a:endParaRPr>
          </a:p>
        </p:txBody>
      </p:sp>
      <p:sp>
        <p:nvSpPr>
          <p:cNvPr id="24" name="文字方塊 23"/>
          <p:cNvSpPr txBox="1"/>
          <p:nvPr/>
        </p:nvSpPr>
        <p:spPr>
          <a:xfrm>
            <a:off x="507058" y="3951640"/>
            <a:ext cx="2088232" cy="369332"/>
          </a:xfrm>
          <a:prstGeom prst="rect">
            <a:avLst/>
          </a:prstGeom>
          <a:solidFill>
            <a:schemeClr val="tx1"/>
          </a:solidFill>
        </p:spPr>
        <p:txBody>
          <a:bodyPr wrap="square" rtlCol="0">
            <a:spAutoFit/>
          </a:bodyPr>
          <a:lstStyle/>
          <a:p>
            <a:r>
              <a:rPr lang="zh-TW" altLang="en-US" b="1" dirty="0" smtClean="0">
                <a:solidFill>
                  <a:schemeClr val="bg1"/>
                </a:solidFill>
              </a:rPr>
              <a:t>        即時</a:t>
            </a:r>
            <a:r>
              <a:rPr lang="zh-TW" altLang="en-US" b="1" dirty="0">
                <a:solidFill>
                  <a:schemeClr val="bg1"/>
                </a:solidFill>
              </a:rPr>
              <a:t>資訊</a:t>
            </a:r>
            <a:endParaRPr lang="zh-TW" altLang="en-US" dirty="0">
              <a:solidFill>
                <a:schemeClr val="bg1"/>
              </a:solidFill>
            </a:endParaRPr>
          </a:p>
        </p:txBody>
      </p:sp>
      <p:sp>
        <p:nvSpPr>
          <p:cNvPr id="27" name="矩形 26"/>
          <p:cNvSpPr/>
          <p:nvPr/>
        </p:nvSpPr>
        <p:spPr>
          <a:xfrm>
            <a:off x="3171354" y="4095656"/>
            <a:ext cx="2952328" cy="720080"/>
          </a:xfrm>
          <a:prstGeom prst="rect">
            <a:avLst/>
          </a:prstGeom>
        </p:spPr>
        <p:txBody>
          <a:bodyPr wrap="square">
            <a:prstTxWarp prst="textDeflate">
              <a:avLst/>
            </a:prstTxWarp>
            <a:spAutoFit/>
          </a:bodyPr>
          <a:lstStyle/>
          <a:p>
            <a:r>
              <a:rPr lang="zh-TW" altLang="en-US" sz="3600" b="1" dirty="0" smtClean="0">
                <a:solidFill>
                  <a:srgbClr val="FF0000"/>
                </a:solidFill>
                <a:effectLst>
                  <a:outerShdw blurRad="38100" dist="38100" dir="2700000" algn="tl">
                    <a:srgbClr val="000000">
                      <a:alpha val="43137"/>
                    </a:srgbClr>
                  </a:outerShdw>
                </a:effectLst>
                <a:latin typeface="+mj-ea"/>
              </a:rPr>
              <a:t>倉儲物流</a:t>
            </a:r>
            <a:endParaRPr lang="zh-TW" altLang="en-US" sz="3600" dirty="0">
              <a:effectLst>
                <a:outerShdw blurRad="38100" dist="38100" dir="2700000" algn="tl">
                  <a:srgbClr val="000000">
                    <a:alpha val="43137"/>
                  </a:srgbClr>
                </a:outerShdw>
              </a:effectLst>
            </a:endParaRPr>
          </a:p>
        </p:txBody>
      </p:sp>
      <p:sp>
        <p:nvSpPr>
          <p:cNvPr id="28" name="矩形 27"/>
          <p:cNvSpPr/>
          <p:nvPr/>
        </p:nvSpPr>
        <p:spPr>
          <a:xfrm>
            <a:off x="3675410" y="3663608"/>
            <a:ext cx="2184959" cy="400110"/>
          </a:xfrm>
          <a:prstGeom prst="rect">
            <a:avLst/>
          </a:prstGeom>
        </p:spPr>
        <p:txBody>
          <a:bodyPr wrap="square">
            <a:spAutoFit/>
          </a:bodyPr>
          <a:lstStyle/>
          <a:p>
            <a:r>
              <a:rPr lang="en-US" altLang="zh-TW" sz="2000" b="1" i="1" dirty="0" err="1" smtClean="0">
                <a:solidFill>
                  <a:srgbClr val="FF0000"/>
                </a:solidFill>
                <a:effectLst>
                  <a:outerShdw blurRad="38100" dist="38100" dir="2700000" algn="tl">
                    <a:srgbClr val="000000">
                      <a:alpha val="43137"/>
                    </a:srgbClr>
                  </a:outerShdw>
                </a:effectLst>
                <a:latin typeface="Wide Latin" pitchFamily="18" charset="0"/>
              </a:rPr>
              <a:t>PChome</a:t>
            </a:r>
            <a:r>
              <a:rPr lang="zh-TW" altLang="en-US" sz="2000" b="1" i="1" dirty="0" smtClean="0">
                <a:solidFill>
                  <a:srgbClr val="FF0000"/>
                </a:solidFill>
                <a:effectLst>
                  <a:outerShdw blurRad="38100" dist="38100" dir="2700000" algn="tl">
                    <a:srgbClr val="000000">
                      <a:alpha val="43137"/>
                    </a:srgbClr>
                  </a:outerShdw>
                </a:effectLst>
                <a:latin typeface="Wide Latin" pitchFamily="18" charset="0"/>
              </a:rPr>
              <a:t> </a:t>
            </a:r>
            <a:endParaRPr lang="zh-TW" altLang="en-US" sz="2000" dirty="0"/>
          </a:p>
        </p:txBody>
      </p:sp>
      <p:sp>
        <p:nvSpPr>
          <p:cNvPr id="30"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8</a:t>
            </a:r>
            <a:endParaRPr lang="en-US" altLang="ja-JP" dirty="0">
              <a:solidFill>
                <a:schemeClr val="tx1"/>
              </a:solidFill>
            </a:endParaRPr>
          </a:p>
        </p:txBody>
      </p:sp>
      <p:sp>
        <p:nvSpPr>
          <p:cNvPr id="3" name="矩形 2"/>
          <p:cNvSpPr/>
          <p:nvPr/>
        </p:nvSpPr>
        <p:spPr>
          <a:xfrm>
            <a:off x="908894" y="1124744"/>
            <a:ext cx="6906976" cy="523220"/>
          </a:xfrm>
          <a:prstGeom prst="rect">
            <a:avLst/>
          </a:prstGeom>
        </p:spPr>
        <p:txBody>
          <a:bodyPr wrap="square">
            <a:spAutoFit/>
          </a:bodyPr>
          <a:lstStyle/>
          <a:p>
            <a:pPr lvl="0">
              <a:spcBef>
                <a:spcPct val="0"/>
              </a:spcBef>
            </a:pPr>
            <a:r>
              <a:rPr lang="en-US" altLang="zh-TW" sz="2800" b="1" cap="all" dirty="0">
                <a:solidFill>
                  <a:srgbClr val="1F497D"/>
                </a:solidFill>
                <a:latin typeface="微軟正黑體"/>
              </a:rPr>
              <a:t>24</a:t>
            </a:r>
            <a:r>
              <a:rPr lang="zh-TW" altLang="en-US" sz="2800" b="1" cap="all" dirty="0">
                <a:solidFill>
                  <a:srgbClr val="1F497D"/>
                </a:solidFill>
                <a:latin typeface="微軟正黑體"/>
              </a:rPr>
              <a:t>小時到貨服務倉儲物流示意圖</a:t>
            </a:r>
            <a:endParaRPr lang="zh-TW" altLang="en-US" sz="2800" cap="all" dirty="0">
              <a:solidFill>
                <a:srgbClr val="1F497D"/>
              </a:solidFill>
              <a:effectLst>
                <a:reflection blurRad="12700" stA="48000" endA="300" endPos="55000" dir="5400000" sy="-90000" algn="bl" rotWithShape="0"/>
              </a:effectLst>
              <a:latin typeface="微軟正黑體"/>
            </a:endParaRPr>
          </a:p>
        </p:txBody>
      </p:sp>
      <p:pic>
        <p:nvPicPr>
          <p:cNvPr id="25" name="圖片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Tree>
    <p:extLst>
      <p:ext uri="{BB962C8B-B14F-4D97-AF65-F5344CB8AC3E}">
        <p14:creationId xmlns:p14="http://schemas.microsoft.com/office/powerpoint/2010/main" xmlns="" val="3178641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434657" y="1626170"/>
            <a:ext cx="8524056" cy="4525963"/>
          </a:xfrm>
        </p:spPr>
        <p:txBody>
          <a:bodyPr/>
          <a:lstStyle/>
          <a:p>
            <a:endParaRPr lang="zh-TW" altLang="en-US" dirty="0"/>
          </a:p>
        </p:txBody>
      </p:sp>
      <p:graphicFrame>
        <p:nvGraphicFramePr>
          <p:cNvPr id="4" name="資料庫圖表 3"/>
          <p:cNvGraphicFramePr/>
          <p:nvPr>
            <p:extLst>
              <p:ext uri="{D42A27DB-BD31-4B8C-83A1-F6EECF244321}">
                <p14:modId xmlns:p14="http://schemas.microsoft.com/office/powerpoint/2010/main" xmlns="" val="1310019095"/>
              </p:ext>
            </p:extLst>
          </p:nvPr>
        </p:nvGraphicFramePr>
        <p:xfrm>
          <a:off x="218633" y="1196752"/>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290641" y="1628800"/>
            <a:ext cx="3968286" cy="2616101"/>
          </a:xfrm>
          <a:prstGeom prst="rect">
            <a:avLst/>
          </a:prstGeom>
          <a:noFill/>
        </p:spPr>
        <p:txBody>
          <a:bodyPr wrap="square" rtlCol="0">
            <a:spAutoFit/>
          </a:bodyPr>
          <a:lstStyle/>
          <a:p>
            <a:pPr marL="285750" lvl="0" indent="-285750">
              <a:buClr>
                <a:schemeClr val="dk1"/>
              </a:buClr>
              <a:buSzPct val="128571"/>
              <a:buFont typeface="Arial"/>
              <a:buChar char="•"/>
            </a:pPr>
            <a:r>
              <a:rPr lang="en-US" altLang="zh-TW" sz="1600" dirty="0" smtClean="0">
                <a:latin typeface="微軟正黑體" panose="020B0604030504040204" pitchFamily="34" charset="-120"/>
                <a:ea typeface="微軟正黑體" panose="020B0604030504040204" pitchFamily="34" charset="-120"/>
              </a:rPr>
              <a:t>24H快速到貨, 送達率99%</a:t>
            </a:r>
          </a:p>
          <a:p>
            <a:pPr marL="285750" lvl="0" indent="-285750">
              <a:buClr>
                <a:schemeClr val="dk1"/>
              </a:buClr>
              <a:buSzPct val="128571"/>
              <a:buFont typeface="Arial"/>
              <a:buChar char="•"/>
            </a:pPr>
            <a:r>
              <a:rPr lang="en-US" altLang="zh-TW" sz="1600" dirty="0" err="1" smtClean="0">
                <a:latin typeface="微軟正黑體" panose="020B0604030504040204" pitchFamily="34" charset="-120"/>
                <a:ea typeface="微軟正黑體" panose="020B0604030504040204" pitchFamily="34" charset="-120"/>
              </a:rPr>
              <a:t>購買流程簡便快速</a:t>
            </a:r>
            <a:endParaRPr lang="en-US" altLang="zh-TW" sz="1600" dirty="0" smtClean="0">
              <a:latin typeface="微軟正黑體" panose="020B0604030504040204" pitchFamily="34" charset="-120"/>
              <a:ea typeface="微軟正黑體" panose="020B0604030504040204" pitchFamily="34" charset="-120"/>
            </a:endParaRPr>
          </a:p>
          <a:p>
            <a:pPr marL="285750" lvl="0" indent="-285750">
              <a:buClr>
                <a:schemeClr val="dk1"/>
              </a:buClr>
              <a:buSzPct val="128571"/>
              <a:buFont typeface="Arial"/>
              <a:buChar char="•"/>
            </a:pPr>
            <a:r>
              <a:rPr lang="en-US" altLang="zh-TW" sz="1600" dirty="0" err="1" smtClean="0">
                <a:latin typeface="微軟正黑體" panose="020B0604030504040204" pitchFamily="34" charset="-120"/>
                <a:ea typeface="微軟正黑體" panose="020B0604030504040204" pitchFamily="34" charset="-120"/>
              </a:rPr>
              <a:t>ATM一對一帳號轉帳</a:t>
            </a:r>
            <a:endParaRPr lang="en-US" altLang="zh-TW" sz="1600" dirty="0" smtClean="0">
              <a:latin typeface="微軟正黑體" panose="020B0604030504040204" pitchFamily="34" charset="-120"/>
              <a:ea typeface="微軟正黑體" panose="020B0604030504040204" pitchFamily="34" charset="-120"/>
            </a:endParaRPr>
          </a:p>
          <a:p>
            <a:pPr marL="285750" lvl="0" indent="-285750">
              <a:buClr>
                <a:schemeClr val="dk1"/>
              </a:buClr>
              <a:buSzPct val="128571"/>
              <a:buFont typeface="Arial"/>
              <a:buChar char="•"/>
            </a:pPr>
            <a:r>
              <a:rPr lang="en-US" altLang="zh-TW" sz="1600" dirty="0" err="1" smtClean="0">
                <a:latin typeface="微軟正黑體" panose="020B0604030504040204" pitchFamily="34" charset="-120"/>
                <a:ea typeface="微軟正黑體" panose="020B0604030504040204" pitchFamily="34" charset="-120"/>
              </a:rPr>
              <a:t>線上自動退貨</a:t>
            </a:r>
            <a:endParaRPr lang="en-US" altLang="zh-TW" sz="1600" dirty="0" smtClean="0">
              <a:latin typeface="微軟正黑體" panose="020B0604030504040204" pitchFamily="34" charset="-120"/>
              <a:ea typeface="微軟正黑體" panose="020B0604030504040204" pitchFamily="34" charset="-120"/>
            </a:endParaRPr>
          </a:p>
          <a:p>
            <a:pPr marL="285750" lvl="0" indent="-285750">
              <a:buClr>
                <a:schemeClr val="dk1"/>
              </a:buClr>
              <a:buSzPct val="128571"/>
              <a:buFont typeface="Arial"/>
              <a:buChar char="•"/>
            </a:pPr>
            <a:r>
              <a:rPr lang="en-US" altLang="zh-TW" sz="1600" dirty="0" err="1" smtClean="0">
                <a:latin typeface="微軟正黑體" panose="020B0604030504040204" pitchFamily="34" charset="-120"/>
                <a:ea typeface="微軟正黑體" panose="020B0604030504040204" pitchFamily="34" charset="-120"/>
              </a:rPr>
              <a:t>發票電子化寄送</a:t>
            </a:r>
            <a:endParaRPr lang="en-US" altLang="zh-TW" sz="1600" dirty="0" smtClean="0">
              <a:latin typeface="微軟正黑體" panose="020B0604030504040204" pitchFamily="34" charset="-120"/>
              <a:ea typeface="微軟正黑體" panose="020B0604030504040204" pitchFamily="34" charset="-120"/>
            </a:endParaRPr>
          </a:p>
          <a:p>
            <a:pPr marL="285750" lvl="0" indent="-285750">
              <a:buClr>
                <a:schemeClr val="dk1"/>
              </a:buClr>
              <a:buSzPct val="128571"/>
              <a:buFont typeface="Arial"/>
              <a:buChar char="•"/>
            </a:pPr>
            <a:r>
              <a:rPr lang="en-US" altLang="zh-TW" sz="1600" dirty="0" err="1" smtClean="0">
                <a:latin typeface="微軟正黑體" panose="020B0604030504040204" pitchFamily="34" charset="-120"/>
                <a:ea typeface="微軟正黑體" panose="020B0604030504040204" pitchFamily="34" charset="-120"/>
              </a:rPr>
              <a:t>線上捐贈發票給社福團體</a:t>
            </a:r>
            <a:endParaRPr lang="en-US" altLang="zh-TW" sz="1600" dirty="0" smtClean="0">
              <a:latin typeface="微軟正黑體" panose="020B0604030504040204" pitchFamily="34" charset="-120"/>
              <a:ea typeface="微軟正黑體" panose="020B0604030504040204" pitchFamily="34" charset="-120"/>
            </a:endParaRPr>
          </a:p>
          <a:p>
            <a:pPr marL="285750" lvl="0" indent="-285750">
              <a:buClr>
                <a:schemeClr val="dk1"/>
              </a:buClr>
              <a:buSzPct val="128571"/>
              <a:buFont typeface="Arial"/>
              <a:buChar char="•"/>
            </a:pPr>
            <a:r>
              <a:rPr lang="en-US" altLang="zh-TW" sz="1600" dirty="0" smtClean="0">
                <a:latin typeface="微軟正黑體" panose="020B0604030504040204" pitchFamily="34" charset="-120"/>
                <a:ea typeface="微軟正黑體" panose="020B0604030504040204" pitchFamily="34" charset="-120"/>
              </a:rPr>
              <a:t>信用卡採用SSL128bits安全加密機制</a:t>
            </a:r>
          </a:p>
          <a:p>
            <a:pPr marL="285750" lvl="0" indent="-285750">
              <a:buClr>
                <a:schemeClr val="dk1"/>
              </a:buClr>
              <a:buSzPct val="128571"/>
              <a:buFont typeface="Arial"/>
              <a:buChar char="•"/>
            </a:pPr>
            <a:r>
              <a:rPr lang="en-US" altLang="zh-TW" sz="1600" dirty="0" err="1" smtClean="0">
                <a:latin typeface="微軟正黑體" panose="020B0604030504040204" pitchFamily="34" charset="-120"/>
                <a:ea typeface="微軟正黑體" panose="020B0604030504040204" pitchFamily="34" charset="-120"/>
              </a:rPr>
              <a:t>海外運送服務</a:t>
            </a:r>
            <a:endParaRPr lang="en-US" altLang="zh-TW" sz="1600" dirty="0" smtClean="0">
              <a:latin typeface="微軟正黑體" panose="020B0604030504040204" pitchFamily="34" charset="-120"/>
              <a:ea typeface="微軟正黑體" panose="020B0604030504040204" pitchFamily="34" charset="-120"/>
            </a:endParaRPr>
          </a:p>
          <a:p>
            <a:pPr marL="285750" lvl="0" indent="-285750">
              <a:buClr>
                <a:schemeClr val="dk1"/>
              </a:buClr>
              <a:buSzPct val="128571"/>
              <a:buFont typeface="Arial"/>
              <a:buChar char="•"/>
            </a:pPr>
            <a:r>
              <a:rPr lang="en-US" altLang="zh-TW" sz="1600" dirty="0" err="1" smtClean="0">
                <a:latin typeface="微軟正黑體" panose="020B0604030504040204" pitchFamily="34" charset="-120"/>
                <a:ea typeface="微軟正黑體" panose="020B0604030504040204" pitchFamily="34" charset="-120"/>
              </a:rPr>
              <a:t>賣貴通報機制</a:t>
            </a:r>
            <a:endParaRPr lang="en-US" altLang="zh-TW" sz="1600" dirty="0" smtClean="0">
              <a:latin typeface="微軟正黑體" panose="020B0604030504040204" pitchFamily="34" charset="-120"/>
              <a:ea typeface="微軟正黑體" panose="020B0604030504040204" pitchFamily="34" charset="-120"/>
            </a:endParaRPr>
          </a:p>
          <a:p>
            <a:pPr marL="228600" indent="-228600"/>
            <a:endParaRPr lang="en-US" altLang="zh-TW" sz="2000" dirty="0" smtClean="0">
              <a:latin typeface="Times New Roman" pitchFamily="18" charset="0"/>
              <a:ea typeface="標楷體" pitchFamily="65" charset="-120"/>
              <a:cs typeface="Times New Roman" pitchFamily="18" charset="0"/>
            </a:endParaRPr>
          </a:p>
        </p:txBody>
      </p:sp>
      <p:sp>
        <p:nvSpPr>
          <p:cNvPr id="6" name="文字方塊 5"/>
          <p:cNvSpPr txBox="1"/>
          <p:nvPr/>
        </p:nvSpPr>
        <p:spPr>
          <a:xfrm>
            <a:off x="434657" y="1196752"/>
            <a:ext cx="3384376" cy="584775"/>
          </a:xfrm>
          <a:prstGeom prst="rect">
            <a:avLst/>
          </a:prstGeom>
          <a:noFill/>
        </p:spPr>
        <p:txBody>
          <a:bodyPr wrap="square" rtlCol="0">
            <a:spAutoFit/>
          </a:bodyPr>
          <a:lstStyle/>
          <a:p>
            <a:pPr lvl="0" algn="ctr"/>
            <a:r>
              <a:rPr lang="zh-TW" altLang="en-US" sz="3200" b="1" dirty="0" smtClean="0">
                <a:solidFill>
                  <a:srgbClr val="FF0000"/>
                </a:solidFill>
                <a:latin typeface="標楷體" pitchFamily="65" charset="-120"/>
                <a:ea typeface="標楷體" pitchFamily="65" charset="-120"/>
              </a:rPr>
              <a:t>優勢</a:t>
            </a:r>
            <a:r>
              <a:rPr lang="en-US" altLang="zh-TW"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（Strengths）</a:t>
            </a:r>
          </a:p>
        </p:txBody>
      </p:sp>
      <p:sp>
        <p:nvSpPr>
          <p:cNvPr id="8" name="文字方塊 7"/>
          <p:cNvSpPr txBox="1"/>
          <p:nvPr/>
        </p:nvSpPr>
        <p:spPr>
          <a:xfrm>
            <a:off x="4827145" y="1772816"/>
            <a:ext cx="3960440" cy="1323439"/>
          </a:xfrm>
          <a:prstGeom prst="rect">
            <a:avLst/>
          </a:prstGeom>
          <a:noFill/>
        </p:spPr>
        <p:txBody>
          <a:bodyPr wrap="square" rtlCol="0">
            <a:spAutoFit/>
          </a:bodyPr>
          <a:lstStyle/>
          <a:p>
            <a:pPr marL="285750" lvl="0" indent="-260350">
              <a:buClr>
                <a:schemeClr val="dk1"/>
              </a:buClr>
              <a:buSzPct val="100000"/>
              <a:buFont typeface="Arial"/>
              <a:buChar char="•"/>
            </a:pPr>
            <a:r>
              <a:rPr lang="en-US" altLang="zh-TW" sz="1600" b="1" dirty="0" smtClean="0">
                <a:latin typeface="微軟正黑體" panose="020B0604030504040204" pitchFamily="34" charset="-120"/>
                <a:ea typeface="微軟正黑體" panose="020B0604030504040204" pitchFamily="34" charset="-120"/>
              </a:rPr>
              <a:t>24H購物要消費超過$490才免運費</a:t>
            </a: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物流費用上漲，運費成本增加</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smtClean="0">
                <a:latin typeface="微軟正黑體" panose="020B0604030504040204" pitchFamily="34" charset="-120"/>
                <a:ea typeface="微軟正黑體" panose="020B0604030504040204" pitchFamily="34" charset="-120"/>
              </a:rPr>
              <a:t>非所有地區皆有24H快速到貨</a:t>
            </a:r>
          </a:p>
          <a:p>
            <a:pPr marL="285750" lvl="0" indent="-260350">
              <a:buClr>
                <a:schemeClr val="dk1"/>
              </a:buClr>
              <a:buSzPct val="100000"/>
            </a:pPr>
            <a:r>
              <a:rPr lang="zh-TW" altLang="en-US" sz="1600" b="1" dirty="0" smtClean="0">
                <a:latin typeface="微軟正黑體" panose="020B0604030504040204" pitchFamily="34" charset="-120"/>
                <a:ea typeface="微軟正黑體" panose="020B0604030504040204" pitchFamily="34" charset="-120"/>
              </a:rPr>
              <a:t>     </a:t>
            </a:r>
            <a:r>
              <a:rPr lang="en-US" altLang="zh-TW" sz="1600" b="1" dirty="0" smtClean="0">
                <a:latin typeface="微軟正黑體" panose="020B0604030504040204" pitchFamily="34" charset="-120"/>
                <a:ea typeface="微軟正黑體" panose="020B0604030504040204" pitchFamily="34" charset="-120"/>
              </a:rPr>
              <a:t>(</a:t>
            </a:r>
            <a:r>
              <a:rPr lang="en-US" altLang="zh-TW" sz="1600" b="1" dirty="0" err="1" smtClean="0">
                <a:latin typeface="微軟正黑體" panose="020B0604030504040204" pitchFamily="34" charset="-120"/>
                <a:ea typeface="微軟正黑體" panose="020B0604030504040204" pitchFamily="34" charset="-120"/>
              </a:rPr>
              <a:t>如外島地區</a:t>
            </a:r>
            <a:r>
              <a:rPr lang="en-US" altLang="zh-TW" sz="1600" b="1" dirty="0" smtClean="0">
                <a:latin typeface="微軟正黑體" panose="020B0604030504040204" pitchFamily="34" charset="-120"/>
                <a:ea typeface="微軟正黑體" panose="020B0604030504040204" pitchFamily="34" charset="-120"/>
              </a:rPr>
              <a:t>)</a:t>
            </a: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消費者只能透過</a:t>
            </a:r>
            <a:r>
              <a:rPr lang="en-US" altLang="zh-TW" sz="1600" b="1" dirty="0" err="1" smtClean="0">
                <a:latin typeface="微軟正黑體" panose="020B0604030504040204" pitchFamily="34" charset="-120"/>
                <a:ea typeface="微軟正黑體" panose="020B0604030504040204" pitchFamily="34" charset="-120"/>
                <a:sym typeface="Arial"/>
              </a:rPr>
              <a:t>客</a:t>
            </a:r>
            <a:r>
              <a:rPr lang="en-US" altLang="zh-TW" sz="1600" b="1" dirty="0" err="1" smtClean="0">
                <a:latin typeface="微軟正黑體" panose="020B0604030504040204" pitchFamily="34" charset="-120"/>
                <a:ea typeface="微軟正黑體" panose="020B0604030504040204" pitchFamily="34" charset="-120"/>
              </a:rPr>
              <a:t>服上班時間聯絡</a:t>
            </a:r>
            <a:endParaRPr lang="en-US" altLang="zh-TW" sz="1600" b="1" dirty="0" smtClean="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899153" y="1196752"/>
            <a:ext cx="3672408" cy="584775"/>
          </a:xfrm>
          <a:prstGeom prst="rect">
            <a:avLst/>
          </a:prstGeom>
          <a:noFill/>
        </p:spPr>
        <p:txBody>
          <a:bodyPr wrap="square" rtlCol="0">
            <a:spAutoFit/>
          </a:bodyPr>
          <a:lstStyle/>
          <a:p>
            <a:pPr algn="ctr"/>
            <a:r>
              <a:rPr lang="zh-TW" altLang="en-US" sz="3200" b="1" dirty="0" smtClean="0">
                <a:solidFill>
                  <a:srgbClr val="FF0000"/>
                </a:solidFill>
                <a:latin typeface="標楷體" pitchFamily="65" charset="-120"/>
                <a:ea typeface="標楷體" pitchFamily="65" charset="-120"/>
              </a:rPr>
              <a:t>劣勢</a:t>
            </a:r>
            <a:r>
              <a:rPr lang="en-US" altLang="zh-TW"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sym typeface="Arial"/>
              </a:rPr>
              <a:t>（Weaknesses）</a:t>
            </a:r>
            <a:endParaRPr lang="zh-TW" altLang="en-US" sz="2000" b="1" dirty="0">
              <a:solidFill>
                <a:srgbClr val="FF0000"/>
              </a:solidFill>
              <a:effectLst>
                <a:reflection blurRad="12700" stA="28000" endPos="45000" dist="1000" dir="5400000" sy="-100000" algn="bl" rotWithShape="0"/>
              </a:effectLst>
              <a:latin typeface="標楷體" pitchFamily="65" charset="-120"/>
              <a:ea typeface="標楷體" pitchFamily="65" charset="-120"/>
            </a:endParaRPr>
          </a:p>
        </p:txBody>
      </p:sp>
      <p:sp>
        <p:nvSpPr>
          <p:cNvPr id="12" name="文字方塊 11"/>
          <p:cNvSpPr txBox="1"/>
          <p:nvPr/>
        </p:nvSpPr>
        <p:spPr>
          <a:xfrm>
            <a:off x="5619233" y="3933056"/>
            <a:ext cx="3168352" cy="584775"/>
          </a:xfrm>
          <a:prstGeom prst="rect">
            <a:avLst/>
          </a:prstGeom>
          <a:noFill/>
        </p:spPr>
        <p:txBody>
          <a:bodyPr wrap="square" rtlCol="0">
            <a:spAutoFit/>
          </a:bodyPr>
          <a:lstStyle/>
          <a:p>
            <a:pPr lvl="0"/>
            <a:r>
              <a:rPr lang="zh-TW" altLang="en-US" sz="3200" b="1" dirty="0" smtClean="0">
                <a:solidFill>
                  <a:srgbClr val="FF0000"/>
                </a:solidFill>
                <a:latin typeface="標楷體" pitchFamily="65" charset="-120"/>
                <a:ea typeface="標楷體" pitchFamily="65" charset="-120"/>
              </a:rPr>
              <a:t>威脅</a:t>
            </a:r>
            <a:r>
              <a:rPr lang="en-US" altLang="zh-TW"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sym typeface="Arial"/>
              </a:rPr>
              <a:t>（Threats）</a:t>
            </a:r>
          </a:p>
        </p:txBody>
      </p:sp>
      <p:sp>
        <p:nvSpPr>
          <p:cNvPr id="14" name="文字方塊 13"/>
          <p:cNvSpPr txBox="1"/>
          <p:nvPr/>
        </p:nvSpPr>
        <p:spPr>
          <a:xfrm>
            <a:off x="4971161" y="4437018"/>
            <a:ext cx="3717408" cy="1815882"/>
          </a:xfrm>
          <a:prstGeom prst="rect">
            <a:avLst/>
          </a:prstGeom>
          <a:noFill/>
        </p:spPr>
        <p:txBody>
          <a:bodyPr wrap="square" rtlCol="0">
            <a:spAutoFit/>
          </a:bodyPr>
          <a:lstStyle/>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不需加入會員，買家身分有可能被盜用</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線上刷卡服務可能會有刷卡失敗、盜刷的風險存在</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同業競爭</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實體店面的互動體驗感受較強烈</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大陸市場進入不易</a:t>
            </a:r>
            <a:endParaRPr lang="en-US" altLang="zh-TW" sz="1200" dirty="0" smtClean="0">
              <a:latin typeface="Times New Roman" pitchFamily="18" charset="0"/>
              <a:ea typeface="標楷體" pitchFamily="65" charset="-120"/>
              <a:cs typeface="Times New Roman" pitchFamily="18" charset="0"/>
            </a:endParaRPr>
          </a:p>
        </p:txBody>
      </p:sp>
      <p:sp>
        <p:nvSpPr>
          <p:cNvPr id="17" name="文字方塊 16"/>
          <p:cNvSpPr txBox="1"/>
          <p:nvPr/>
        </p:nvSpPr>
        <p:spPr>
          <a:xfrm>
            <a:off x="362649" y="4653136"/>
            <a:ext cx="4032448" cy="1569660"/>
          </a:xfrm>
          <a:prstGeom prst="rect">
            <a:avLst/>
          </a:prstGeom>
          <a:noFill/>
        </p:spPr>
        <p:txBody>
          <a:bodyPr wrap="square" rtlCol="0">
            <a:spAutoFit/>
          </a:bodyPr>
          <a:lstStyle/>
          <a:p>
            <a:pPr marL="28575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行動上網普及率增加</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無線上網蓋</a:t>
            </a:r>
            <a:r>
              <a:rPr lang="zh-TW" altLang="en-US" sz="1600" b="1" dirty="0" smtClean="0">
                <a:latin typeface="微軟正黑體" panose="020B0604030504040204" pitchFamily="34" charset="-120"/>
                <a:ea typeface="微軟正黑體" panose="020B0604030504040204" pitchFamily="34" charset="-120"/>
              </a:rPr>
              <a:t>網</a:t>
            </a:r>
            <a:r>
              <a:rPr lang="en-US" altLang="zh-TW" sz="1600" b="1" dirty="0" smtClean="0">
                <a:latin typeface="微軟正黑體" panose="020B0604030504040204" pitchFamily="34" charset="-120"/>
                <a:ea typeface="微軟正黑體" panose="020B0604030504040204" pitchFamily="34" charset="-120"/>
              </a:rPr>
              <a:t>率</a:t>
            </a:r>
            <a:r>
              <a:rPr lang="zh-TW" altLang="en-US" sz="1600" b="1" dirty="0" smtClean="0">
                <a:latin typeface="微軟正黑體" panose="020B0604030504040204" pitchFamily="34" charset="-120"/>
                <a:ea typeface="微軟正黑體" panose="020B0604030504040204" pitchFamily="34" charset="-120"/>
              </a:rPr>
              <a:t>提升</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網路購物消費人口與</a:t>
            </a:r>
            <a:r>
              <a:rPr lang="zh-TW" altLang="en-US" sz="1600" b="1" dirty="0" smtClean="0">
                <a:latin typeface="微軟正黑體" panose="020B0604030504040204" pitchFamily="34" charset="-120"/>
                <a:ea typeface="微軟正黑體" panose="020B0604030504040204" pitchFamily="34" charset="-120"/>
              </a:rPr>
              <a:t>經濟規模</a:t>
            </a:r>
            <a:r>
              <a:rPr lang="en-US" altLang="zh-TW" sz="1600" b="1" dirty="0" err="1" smtClean="0">
                <a:latin typeface="微軟正黑體" panose="020B0604030504040204" pitchFamily="34" charset="-120"/>
                <a:ea typeface="微軟正黑體" panose="020B0604030504040204" pitchFamily="34" charset="-120"/>
              </a:rPr>
              <a:t>穩定上升</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err="1" smtClean="0">
                <a:latin typeface="微軟正黑體" panose="020B0604030504040204" pitchFamily="34" charset="-120"/>
                <a:ea typeface="微軟正黑體" panose="020B0604030504040204" pitchFamily="34" charset="-120"/>
              </a:rPr>
              <a:t>銀行提供信用卡無息分期</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pPr>
            <a:r>
              <a:rPr lang="en-US" altLang="zh-TW" sz="1600" b="1" dirty="0" smtClean="0">
                <a:latin typeface="微軟正黑體" panose="020B0604030504040204" pitchFamily="34" charset="-120"/>
                <a:ea typeface="微軟正黑體" panose="020B0604030504040204" pitchFamily="34" charset="-120"/>
              </a:rPr>
              <a:t>「</a:t>
            </a:r>
            <a:r>
              <a:rPr lang="en-US" altLang="zh-TW" sz="1600" b="1" dirty="0" err="1" smtClean="0">
                <a:latin typeface="微軟正黑體" panose="020B0604030504040204" pitchFamily="34" charset="-120"/>
                <a:ea typeface="微軟正黑體" panose="020B0604030504040204" pitchFamily="34" charset="-120"/>
              </a:rPr>
              <a:t>全球購物」擴大銷售範圍</a:t>
            </a:r>
            <a:endParaRPr lang="en-US" altLang="zh-TW" sz="1600" b="1" dirty="0" smtClean="0">
              <a:latin typeface="微軟正黑體" panose="020B0604030504040204" pitchFamily="34" charset="-120"/>
              <a:ea typeface="微軟正黑體" panose="020B0604030504040204" pitchFamily="34" charset="-120"/>
            </a:endParaRPr>
          </a:p>
          <a:p>
            <a:pPr marL="285750" lvl="0" indent="-260350">
              <a:buClr>
                <a:schemeClr val="dk1"/>
              </a:buClr>
              <a:buSzPct val="100000"/>
              <a:buFont typeface="Arial"/>
              <a:buChar char="•"/>
              <a:defRPr/>
            </a:pPr>
            <a:r>
              <a:rPr lang="en-US" altLang="zh-TW" sz="1600" b="1" dirty="0" err="1" smtClean="0">
                <a:latin typeface="微軟正黑體" panose="020B0604030504040204" pitchFamily="34" charset="-120"/>
                <a:ea typeface="微軟正黑體" panose="020B0604030504040204" pitchFamily="34" charset="-120"/>
              </a:rPr>
              <a:t>政府政策支持與電子商務環境逐漸完備</a:t>
            </a:r>
            <a:endParaRPr lang="en-US" altLang="zh-TW" sz="1600" b="1" dirty="0" smtClean="0">
              <a:latin typeface="微軟正黑體" panose="020B0604030504040204" pitchFamily="34" charset="-120"/>
              <a:ea typeface="微軟正黑體" panose="020B0604030504040204" pitchFamily="34" charset="-120"/>
            </a:endParaRPr>
          </a:p>
        </p:txBody>
      </p:sp>
      <p:sp>
        <p:nvSpPr>
          <p:cNvPr id="18" name="Rectangle 2"/>
          <p:cNvSpPr>
            <a:spLocks noGrp="1" noChangeArrowheads="1"/>
          </p:cNvSpPr>
          <p:nvPr>
            <p:ph type="title"/>
          </p:nvPr>
        </p:nvSpPr>
        <p:spPr>
          <a:xfrm>
            <a:off x="457200" y="332656"/>
            <a:ext cx="8686800" cy="838200"/>
          </a:xfrm>
        </p:spPr>
        <p:txBody>
          <a:bodyPr/>
          <a:lstStyle/>
          <a:p>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參</a:t>
            </a:r>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 </a:t>
            </a:r>
            <a:r>
              <a:rPr lang="zh-TW" altLang="en-US" b="1" dirty="0">
                <a:solidFill>
                  <a:schemeClr val="tx1"/>
                </a:solidFill>
                <a:latin typeface="+mj-ea"/>
              </a:rPr>
              <a:t>經營再造準備期</a:t>
            </a:r>
            <a:r>
              <a:rPr lang="en-US" altLang="zh-TW" sz="1600" b="1" dirty="0" smtClean="0">
                <a:solidFill>
                  <a:srgbClr val="C00000"/>
                </a:solidFill>
                <a:latin typeface="+mj-ea"/>
              </a:rPr>
              <a:t>(5/6)</a:t>
            </a:r>
            <a:endParaRPr lang="zh-TW" altLang="en-US" b="1" dirty="0">
              <a:solidFill>
                <a:schemeClr val="tx1"/>
              </a:solidFill>
              <a:latin typeface="Times New Roman" pitchFamily="18" charset="0"/>
              <a:ea typeface="MS Gothic" pitchFamily="49" charset="-128"/>
              <a:cs typeface="Times New Roman" pitchFamily="18" charset="0"/>
            </a:endParaRPr>
          </a:p>
        </p:txBody>
      </p:sp>
      <p:sp>
        <p:nvSpPr>
          <p:cNvPr id="19" name="矩形 18"/>
          <p:cNvSpPr/>
          <p:nvPr/>
        </p:nvSpPr>
        <p:spPr>
          <a:xfrm>
            <a:off x="578673" y="4005064"/>
            <a:ext cx="3320140" cy="584775"/>
          </a:xfrm>
          <a:prstGeom prst="rect">
            <a:avLst/>
          </a:prstGeom>
        </p:spPr>
        <p:txBody>
          <a:bodyPr wrap="none">
            <a:spAutoFit/>
          </a:bodyPr>
          <a:lstStyle/>
          <a:p>
            <a:r>
              <a:rPr lang="zh-TW" altLang="en-US" sz="3200" b="1" dirty="0" smtClean="0">
                <a:solidFill>
                  <a:srgbClr val="FF0000"/>
                </a:solidFill>
                <a:latin typeface="標楷體" pitchFamily="65" charset="-120"/>
                <a:ea typeface="標楷體" pitchFamily="65" charset="-120"/>
              </a:rPr>
              <a:t>機會</a:t>
            </a:r>
            <a:r>
              <a:rPr lang="en-US" altLang="zh-TW"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微軟正黑體" panose="020B0604030504040204" pitchFamily="34" charset="-120"/>
                <a:ea typeface="微軟正黑體" panose="020B0604030504040204" pitchFamily="34" charset="-120"/>
                <a:sym typeface="Arial"/>
              </a:rPr>
              <a:t>（Opportunities）</a:t>
            </a:r>
            <a:endParaRPr lang="zh-TW" altLang="en-US" dirty="0"/>
          </a:p>
        </p:txBody>
      </p:sp>
      <p:pic>
        <p:nvPicPr>
          <p:cNvPr id="16" name="圖片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20"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9</a:t>
            </a:r>
            <a:endParaRPr lang="en-US" altLang="ja-JP" dirty="0">
              <a:solidFill>
                <a:schemeClr val="tx1"/>
              </a:solidFill>
            </a:endParaRPr>
          </a:p>
        </p:txBody>
      </p:sp>
    </p:spTree>
    <p:extLst>
      <p:ext uri="{BB962C8B-B14F-4D97-AF65-F5344CB8AC3E}">
        <p14:creationId xmlns:p14="http://schemas.microsoft.com/office/powerpoint/2010/main" xmlns="" val="4258992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2" name="Shape 134"/>
          <p:cNvGrpSpPr/>
          <p:nvPr/>
        </p:nvGrpSpPr>
        <p:grpSpPr>
          <a:xfrm>
            <a:off x="0" y="1268760"/>
            <a:ext cx="8654551" cy="5440720"/>
            <a:chOff x="23504" y="1241083"/>
            <a:chExt cx="8653726" cy="5441254"/>
          </a:xfrm>
        </p:grpSpPr>
        <p:grpSp>
          <p:nvGrpSpPr>
            <p:cNvPr id="3" name="Shape 135"/>
            <p:cNvGrpSpPr/>
            <p:nvPr/>
          </p:nvGrpSpPr>
          <p:grpSpPr>
            <a:xfrm>
              <a:off x="1571859" y="1856999"/>
              <a:ext cx="6221070" cy="3879924"/>
              <a:chOff x="1571859" y="1856999"/>
              <a:chExt cx="6221070" cy="3879924"/>
            </a:xfrm>
          </p:grpSpPr>
          <p:grpSp>
            <p:nvGrpSpPr>
              <p:cNvPr id="4" name="Shape 136"/>
              <p:cNvGrpSpPr/>
              <p:nvPr/>
            </p:nvGrpSpPr>
            <p:grpSpPr>
              <a:xfrm>
                <a:off x="1571859" y="1856999"/>
                <a:ext cx="6221070" cy="3848099"/>
                <a:chOff x="1571859" y="1856999"/>
                <a:chExt cx="6221070" cy="3848099"/>
              </a:xfrm>
            </p:grpSpPr>
            <p:sp>
              <p:nvSpPr>
                <p:cNvPr id="137" name="Shape 137"/>
                <p:cNvSpPr/>
                <p:nvPr/>
              </p:nvSpPr>
              <p:spPr>
                <a:xfrm rot="10800000">
                  <a:off x="1577823" y="4419215"/>
                  <a:ext cx="6215106" cy="1285883"/>
                </a:xfrm>
                <a:prstGeom prst="rect">
                  <a:avLst/>
                </a:prstGeom>
                <a:ln>
                  <a:noFill/>
                </a:ln>
              </p:spPr>
              <p:style>
                <a:lnRef idx="1">
                  <a:schemeClr val="accent4"/>
                </a:lnRef>
                <a:fillRef idx="2">
                  <a:schemeClr val="accent4"/>
                </a:fillRef>
                <a:effectRef idx="1">
                  <a:schemeClr val="accent4"/>
                </a:effectRef>
                <a:fontRef idx="minor">
                  <a:schemeClr val="dk1"/>
                </a:fontRef>
              </p:style>
              <p:txBody>
                <a:bodyPr lIns="91425" tIns="45700" rIns="91425" bIns="45700" anchor="ctr" anchorCtr="0">
                  <a:noAutofit/>
                </a:bodyPr>
                <a:lstStyle/>
                <a:p>
                  <a:endParaRPr/>
                </a:p>
              </p:txBody>
            </p:sp>
            <p:sp>
              <p:nvSpPr>
                <p:cNvPr id="138" name="Shape 138"/>
                <p:cNvSpPr/>
                <p:nvPr/>
              </p:nvSpPr>
              <p:spPr>
                <a:xfrm rot="10800000">
                  <a:off x="1571859" y="3143000"/>
                  <a:ext cx="6214471" cy="1286001"/>
                </a:xfrm>
                <a:prstGeom prst="rect">
                  <a:avLst/>
                </a:prstGeom>
                <a:ln>
                  <a:noFill/>
                </a:ln>
                <a:effectLst/>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endParaRPr/>
                </a:p>
              </p:txBody>
            </p:sp>
            <p:sp>
              <p:nvSpPr>
                <p:cNvPr id="139" name="Shape 139"/>
                <p:cNvSpPr/>
                <p:nvPr/>
              </p:nvSpPr>
              <p:spPr>
                <a:xfrm rot="10800000">
                  <a:off x="1571859" y="1856999"/>
                  <a:ext cx="6214470" cy="1286001"/>
                </a:xfrm>
                <a:prstGeom prst="rect">
                  <a:avLst/>
                </a:prstGeom>
                <a:ln>
                  <a:noFill/>
                </a:ln>
                <a:effectLst/>
              </p:spPr>
              <p:style>
                <a:lnRef idx="1">
                  <a:schemeClr val="accent3"/>
                </a:lnRef>
                <a:fillRef idx="2">
                  <a:schemeClr val="accent3"/>
                </a:fillRef>
                <a:effectRef idx="1">
                  <a:schemeClr val="accent3"/>
                </a:effectRef>
                <a:fontRef idx="minor">
                  <a:schemeClr val="dk1"/>
                </a:fontRef>
              </p:style>
              <p:txBody>
                <a:bodyPr lIns="91425" tIns="45700" rIns="91425" bIns="45700" anchor="ctr" anchorCtr="0">
                  <a:noAutofit/>
                </a:bodyPr>
                <a:lstStyle/>
                <a:p>
                  <a:endParaRPr/>
                </a:p>
              </p:txBody>
            </p:sp>
          </p:grpSp>
          <p:grpSp>
            <p:nvGrpSpPr>
              <p:cNvPr id="5" name="Shape 140"/>
              <p:cNvGrpSpPr/>
              <p:nvPr/>
            </p:nvGrpSpPr>
            <p:grpSpPr>
              <a:xfrm>
                <a:off x="3643343" y="1870364"/>
                <a:ext cx="4142989" cy="3866559"/>
                <a:chOff x="1214452" y="2941934"/>
                <a:chExt cx="4142989" cy="3866559"/>
              </a:xfrm>
            </p:grpSpPr>
            <p:sp>
              <p:nvSpPr>
                <p:cNvPr id="142" name="Shape 142"/>
                <p:cNvSpPr/>
                <p:nvPr/>
              </p:nvSpPr>
              <p:spPr>
                <a:xfrm rot="10800000">
                  <a:off x="1214452" y="2941934"/>
                  <a:ext cx="2071500" cy="3858000"/>
                </a:xfrm>
                <a:prstGeom prst="rect">
                  <a:avLst/>
                </a:prstGeom>
                <a:solidFill>
                  <a:srgbClr val="F7F6F2">
                    <a:alpha val="40000"/>
                  </a:srgbClr>
                </a:solidFill>
                <a:ln>
                  <a:noFill/>
                </a:ln>
              </p:spPr>
              <p:txBody>
                <a:bodyPr lIns="91425" tIns="45700" rIns="91425" bIns="45700" anchor="ctr" anchorCtr="0">
                  <a:noAutofit/>
                </a:bodyPr>
                <a:lstStyle/>
                <a:p>
                  <a:endParaRPr/>
                </a:p>
              </p:txBody>
            </p:sp>
            <p:sp>
              <p:nvSpPr>
                <p:cNvPr id="143" name="Shape 143"/>
                <p:cNvSpPr/>
                <p:nvPr/>
              </p:nvSpPr>
              <p:spPr>
                <a:xfrm rot="10800000">
                  <a:off x="3285952" y="2950491"/>
                  <a:ext cx="2071489" cy="3858002"/>
                </a:xfrm>
                <a:prstGeom prst="rect">
                  <a:avLst/>
                </a:prstGeom>
                <a:solidFill>
                  <a:srgbClr val="CCECFF">
                    <a:alpha val="40000"/>
                  </a:srgbClr>
                </a:solidFill>
                <a:ln>
                  <a:noFill/>
                </a:ln>
              </p:spPr>
              <p:txBody>
                <a:bodyPr lIns="91425" tIns="45700" rIns="91425" bIns="45700" anchor="ctr" anchorCtr="0">
                  <a:noAutofit/>
                </a:bodyPr>
                <a:lstStyle/>
                <a:p>
                  <a:endParaRPr/>
                </a:p>
              </p:txBody>
            </p:sp>
          </p:grpSp>
        </p:grpSp>
        <p:grpSp>
          <p:nvGrpSpPr>
            <p:cNvPr id="6" name="Shape 144"/>
            <p:cNvGrpSpPr/>
            <p:nvPr/>
          </p:nvGrpSpPr>
          <p:grpSpPr>
            <a:xfrm>
              <a:off x="1571859" y="1633140"/>
              <a:ext cx="6357331" cy="4081861"/>
              <a:chOff x="1571859" y="1633140"/>
              <a:chExt cx="6357331" cy="4081861"/>
            </a:xfrm>
          </p:grpSpPr>
          <p:cxnSp>
            <p:nvCxnSpPr>
              <p:cNvPr id="145" name="Shape 145"/>
              <p:cNvCxnSpPr/>
              <p:nvPr/>
            </p:nvCxnSpPr>
            <p:spPr>
              <a:xfrm>
                <a:off x="1571859" y="5705476"/>
                <a:ext cx="6357331" cy="1587"/>
              </a:xfrm>
              <a:prstGeom prst="straightConnector1">
                <a:avLst/>
              </a:prstGeom>
              <a:ln>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146" name="Shape 146"/>
              <p:cNvCxnSpPr/>
              <p:nvPr/>
            </p:nvCxnSpPr>
            <p:spPr>
              <a:xfrm rot="5400000" flipH="1">
                <a:off x="-464307" y="3669309"/>
                <a:ext cx="4081861" cy="9524"/>
              </a:xfrm>
              <a:prstGeom prst="straightConnector1">
                <a:avLst/>
              </a:prstGeom>
              <a:ln>
                <a:headEnd type="none" w="med" len="med"/>
                <a:tailEnd type="triangle" w="lg" len="lg"/>
              </a:ln>
            </p:spPr>
            <p:style>
              <a:lnRef idx="1">
                <a:schemeClr val="dk1"/>
              </a:lnRef>
              <a:fillRef idx="0">
                <a:schemeClr val="dk1"/>
              </a:fillRef>
              <a:effectRef idx="0">
                <a:schemeClr val="dk1"/>
              </a:effectRef>
              <a:fontRef idx="minor">
                <a:schemeClr val="tx1"/>
              </a:fontRef>
            </p:style>
          </p:cxnSp>
        </p:grpSp>
        <p:sp>
          <p:nvSpPr>
            <p:cNvPr id="147" name="Shape 147"/>
            <p:cNvSpPr txBox="1"/>
            <p:nvPr/>
          </p:nvSpPr>
          <p:spPr>
            <a:xfrm>
              <a:off x="1571021" y="5754783"/>
              <a:ext cx="1835854"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i="0" u="none" strike="noStrike" cap="none" baseline="0" dirty="0" err="1">
                  <a:solidFill>
                    <a:schemeClr val="dk1"/>
                  </a:solidFill>
                  <a:latin typeface="微軟正黑體" panose="020B0604030504040204" pitchFamily="34" charset="-120"/>
                  <a:ea typeface="微軟正黑體" panose="020B0604030504040204" pitchFamily="34" charset="-120"/>
                  <a:sym typeface="Arial"/>
                </a:rPr>
                <a:t>監督式經營管理</a:t>
              </a:r>
              <a:endParaRPr lang="en-US" b="1" i="0" u="none" strike="noStrike" cap="none" baseline="0" dirty="0">
                <a:solidFill>
                  <a:schemeClr val="dk1"/>
                </a:solidFill>
                <a:latin typeface="微軟正黑體" panose="020B0604030504040204" pitchFamily="34" charset="-120"/>
                <a:ea typeface="微軟正黑體" panose="020B0604030504040204" pitchFamily="34" charset="-120"/>
                <a:sym typeface="Arial"/>
              </a:endParaRPr>
            </a:p>
          </p:txBody>
        </p:sp>
        <p:sp>
          <p:nvSpPr>
            <p:cNvPr id="148" name="Shape 148"/>
            <p:cNvSpPr txBox="1"/>
            <p:nvPr/>
          </p:nvSpPr>
          <p:spPr>
            <a:xfrm>
              <a:off x="3803056" y="5778032"/>
              <a:ext cx="1800028" cy="338554"/>
            </a:xfrm>
            <a:prstGeom prst="rect">
              <a:avLst/>
            </a:prstGeom>
            <a:noFill/>
            <a:ln>
              <a:noFill/>
            </a:ln>
          </p:spPr>
          <p:txBody>
            <a:bodyPr lIns="91425" tIns="45700" rIns="91425" bIns="45700" anchor="t" anchorCtr="0">
              <a:noAutofit/>
            </a:bodyPr>
            <a:lstStyle/>
            <a:p>
              <a:pPr>
                <a:buSzPct val="25000"/>
              </a:pPr>
              <a:r>
                <a:rPr lang="en-US" b="1" dirty="0" err="1">
                  <a:solidFill>
                    <a:schemeClr val="dk1"/>
                  </a:solidFill>
                  <a:latin typeface="微軟正黑體" panose="020B0604030504040204" pitchFamily="34" charset="-120"/>
                  <a:ea typeface="微軟正黑體" panose="020B0604030504040204" pitchFamily="34" charset="-120"/>
                </a:rPr>
                <a:t>團隊式經營管理</a:t>
              </a:r>
              <a:endParaRPr lang="en-US" b="1" dirty="0">
                <a:solidFill>
                  <a:schemeClr val="dk1"/>
                </a:solidFill>
                <a:latin typeface="微軟正黑體" panose="020B0604030504040204" pitchFamily="34" charset="-120"/>
                <a:ea typeface="微軟正黑體" panose="020B0604030504040204" pitchFamily="34" charset="-120"/>
              </a:endParaRPr>
            </a:p>
          </p:txBody>
        </p:sp>
        <p:sp>
          <p:nvSpPr>
            <p:cNvPr id="149" name="Shape 149"/>
            <p:cNvSpPr txBox="1"/>
            <p:nvPr/>
          </p:nvSpPr>
          <p:spPr>
            <a:xfrm>
              <a:off x="5929321" y="5754783"/>
              <a:ext cx="1905798" cy="338554"/>
            </a:xfrm>
            <a:prstGeom prst="rect">
              <a:avLst/>
            </a:prstGeom>
            <a:noFill/>
            <a:ln>
              <a:noFill/>
            </a:ln>
          </p:spPr>
          <p:txBody>
            <a:bodyPr lIns="91425" tIns="45700" rIns="91425" bIns="45700" anchor="t" anchorCtr="0">
              <a:noAutofit/>
            </a:bodyPr>
            <a:lstStyle/>
            <a:p>
              <a:pPr>
                <a:buSzPct val="25000"/>
              </a:pPr>
              <a:r>
                <a:rPr lang="en-US" b="1" dirty="0" err="1">
                  <a:solidFill>
                    <a:schemeClr val="dk1"/>
                  </a:solidFill>
                  <a:latin typeface="微軟正黑體" panose="020B0604030504040204" pitchFamily="34" charset="-120"/>
                  <a:ea typeface="微軟正黑體" panose="020B0604030504040204" pitchFamily="34" charset="-120"/>
                </a:rPr>
                <a:t>創新式經營管理</a:t>
              </a:r>
              <a:endParaRPr lang="en-US" b="1" dirty="0">
                <a:solidFill>
                  <a:schemeClr val="dk1"/>
                </a:solidFill>
                <a:latin typeface="微軟正黑體" panose="020B0604030504040204" pitchFamily="34" charset="-120"/>
                <a:ea typeface="微軟正黑體" panose="020B0604030504040204" pitchFamily="34" charset="-120"/>
              </a:endParaRPr>
            </a:p>
          </p:txBody>
        </p:sp>
        <p:sp>
          <p:nvSpPr>
            <p:cNvPr id="150" name="Shape 150"/>
            <p:cNvSpPr txBox="1"/>
            <p:nvPr/>
          </p:nvSpPr>
          <p:spPr>
            <a:xfrm>
              <a:off x="3587052" y="6282138"/>
              <a:ext cx="2808044" cy="4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err="1">
                  <a:solidFill>
                    <a:srgbClr val="FF0000"/>
                  </a:solidFill>
                  <a:latin typeface="微軟正黑體" panose="020B0604030504040204" pitchFamily="34" charset="-120"/>
                  <a:ea typeface="微軟正黑體" panose="020B0604030504040204" pitchFamily="34" charset="-120"/>
                  <a:sym typeface="Arial"/>
                </a:rPr>
                <a:t>企業條件與能力</a:t>
              </a:r>
              <a:endParaRPr lang="en-US" sz="2400" b="1" i="0" u="none" strike="noStrike" cap="none" baseline="0" dirty="0">
                <a:solidFill>
                  <a:srgbClr val="FF0000"/>
                </a:solidFill>
                <a:latin typeface="微軟正黑體" panose="020B0604030504040204" pitchFamily="34" charset="-120"/>
                <a:ea typeface="微軟正黑體" panose="020B0604030504040204" pitchFamily="34" charset="-120"/>
                <a:sym typeface="Arial"/>
              </a:endParaRPr>
            </a:p>
          </p:txBody>
        </p:sp>
        <p:sp>
          <p:nvSpPr>
            <p:cNvPr id="151" name="Shape 151"/>
            <p:cNvSpPr txBox="1"/>
            <p:nvPr/>
          </p:nvSpPr>
          <p:spPr>
            <a:xfrm>
              <a:off x="491004" y="4841836"/>
              <a:ext cx="1224778" cy="430969"/>
            </a:xfrm>
            <a:prstGeom prst="rect">
              <a:avLst/>
            </a:prstGeom>
            <a:noFill/>
            <a:ln>
              <a:noFill/>
            </a:ln>
          </p:spPr>
          <p:txBody>
            <a:bodyPr lIns="91425" tIns="45700" rIns="91425" bIns="45700" anchor="t" anchorCtr="0">
              <a:noAutofit/>
            </a:bodyPr>
            <a:lstStyle/>
            <a:p>
              <a:pPr>
                <a:buSzPct val="25000"/>
              </a:pPr>
              <a:r>
                <a:rPr lang="en-US" b="1" dirty="0" err="1">
                  <a:solidFill>
                    <a:schemeClr val="dk1"/>
                  </a:solidFill>
                  <a:latin typeface="微軟正黑體" panose="020B0604030504040204" pitchFamily="34" charset="-120"/>
                  <a:ea typeface="微軟正黑體" panose="020B0604030504040204" pitchFamily="34" charset="-120"/>
                </a:rPr>
                <a:t>作業層次</a:t>
              </a:r>
              <a:endParaRPr lang="en-US" b="1" dirty="0">
                <a:solidFill>
                  <a:schemeClr val="dk1"/>
                </a:solidFill>
                <a:latin typeface="微軟正黑體" panose="020B0604030504040204" pitchFamily="34" charset="-120"/>
                <a:ea typeface="微軟正黑體" panose="020B0604030504040204" pitchFamily="34" charset="-120"/>
              </a:endParaRPr>
            </a:p>
          </p:txBody>
        </p:sp>
        <p:sp>
          <p:nvSpPr>
            <p:cNvPr id="152" name="Shape 152"/>
            <p:cNvSpPr txBox="1"/>
            <p:nvPr/>
          </p:nvSpPr>
          <p:spPr>
            <a:xfrm>
              <a:off x="491004" y="3617580"/>
              <a:ext cx="1152777" cy="430969"/>
            </a:xfrm>
            <a:prstGeom prst="rect">
              <a:avLst/>
            </a:prstGeom>
            <a:noFill/>
            <a:ln>
              <a:noFill/>
            </a:ln>
          </p:spPr>
          <p:txBody>
            <a:bodyPr lIns="91425" tIns="45700" rIns="91425" bIns="45700" anchor="t" anchorCtr="0">
              <a:noAutofit/>
            </a:bodyPr>
            <a:lstStyle/>
            <a:p>
              <a:pPr>
                <a:buSzPct val="25000"/>
              </a:pPr>
              <a:r>
                <a:rPr lang="en-US" b="1" dirty="0" err="1">
                  <a:solidFill>
                    <a:schemeClr val="dk1"/>
                  </a:solidFill>
                  <a:latin typeface="微軟正黑體" panose="020B0604030504040204" pitchFamily="34" charset="-120"/>
                  <a:ea typeface="微軟正黑體" panose="020B0604030504040204" pitchFamily="34" charset="-120"/>
                </a:rPr>
                <a:t>管理層次</a:t>
              </a:r>
              <a:endParaRPr lang="en-US" b="1" dirty="0">
                <a:solidFill>
                  <a:schemeClr val="dk1"/>
                </a:solidFill>
                <a:latin typeface="微軟正黑體" panose="020B0604030504040204" pitchFamily="34" charset="-120"/>
                <a:ea typeface="微軟正黑體" panose="020B0604030504040204" pitchFamily="34" charset="-120"/>
              </a:endParaRPr>
            </a:p>
          </p:txBody>
        </p:sp>
        <p:sp>
          <p:nvSpPr>
            <p:cNvPr id="153" name="Shape 153"/>
            <p:cNvSpPr txBox="1"/>
            <p:nvPr/>
          </p:nvSpPr>
          <p:spPr>
            <a:xfrm>
              <a:off x="491004" y="2105264"/>
              <a:ext cx="1215767" cy="430883"/>
            </a:xfrm>
            <a:prstGeom prst="rect">
              <a:avLst/>
            </a:prstGeom>
            <a:noFill/>
            <a:ln>
              <a:noFill/>
            </a:ln>
          </p:spPr>
          <p:txBody>
            <a:bodyPr lIns="91425" tIns="45700" rIns="91425" bIns="45700" anchor="t" anchorCtr="0">
              <a:noAutofit/>
            </a:bodyPr>
            <a:lstStyle/>
            <a:p>
              <a:pPr>
                <a:buSzPct val="25000"/>
              </a:pPr>
              <a:r>
                <a:rPr lang="en-US" b="1" dirty="0" err="1">
                  <a:solidFill>
                    <a:schemeClr val="dk1"/>
                  </a:solidFill>
                  <a:latin typeface="微軟正黑體" panose="020B0604030504040204" pitchFamily="34" charset="-120"/>
                  <a:ea typeface="微軟正黑體" panose="020B0604030504040204" pitchFamily="34" charset="-120"/>
                </a:rPr>
                <a:t>策略層次</a:t>
              </a:r>
              <a:endParaRPr lang="en-US" b="1" dirty="0">
                <a:solidFill>
                  <a:schemeClr val="dk1"/>
                </a:solidFill>
                <a:latin typeface="微軟正黑體" panose="020B0604030504040204" pitchFamily="34" charset="-120"/>
                <a:ea typeface="微軟正黑體" panose="020B0604030504040204" pitchFamily="34" charset="-120"/>
              </a:endParaRPr>
            </a:p>
          </p:txBody>
        </p:sp>
        <p:sp>
          <p:nvSpPr>
            <p:cNvPr id="154" name="Shape 154"/>
            <p:cNvSpPr txBox="1"/>
            <p:nvPr/>
          </p:nvSpPr>
          <p:spPr>
            <a:xfrm rot="5400000">
              <a:off x="-1543123" y="3599876"/>
              <a:ext cx="3600753" cy="467499"/>
            </a:xfrm>
            <a:prstGeom prst="rect">
              <a:avLst/>
            </a:prstGeom>
            <a:noFill/>
            <a:ln>
              <a:noFill/>
            </a:ln>
          </p:spPr>
          <p:txBody>
            <a:bodyPr vert="vert270" lIns="91425" tIns="45700" rIns="91425" bIns="45700" anchor="t" anchorCtr="0">
              <a:noAutofit/>
            </a:bodyPr>
            <a:lstStyle/>
            <a:p>
              <a:pPr marL="0" marR="0" lvl="0" indent="0" algn="l" rtl="0">
                <a:spcBef>
                  <a:spcPts val="0"/>
                </a:spcBef>
                <a:buSzPct val="25000"/>
                <a:buNone/>
              </a:pPr>
              <a:r>
                <a:rPr lang="en-US" sz="2400" b="1" dirty="0" err="1">
                  <a:solidFill>
                    <a:srgbClr val="FF0000"/>
                  </a:solidFill>
                  <a:latin typeface="微軟正黑體" panose="020B0604030504040204" pitchFamily="34" charset="-120"/>
                  <a:ea typeface="微軟正黑體" panose="020B0604030504040204" pitchFamily="34" charset="-120"/>
                  <a:sym typeface="Arial"/>
                </a:rPr>
                <a:t>資訊系統功能與範圍</a:t>
              </a:r>
              <a:endParaRPr lang="en-US" sz="2400" b="1" dirty="0">
                <a:solidFill>
                  <a:srgbClr val="FF0000"/>
                </a:solidFill>
                <a:latin typeface="微軟正黑體" panose="020B0604030504040204" pitchFamily="34" charset="-120"/>
                <a:ea typeface="微軟正黑體" panose="020B0604030504040204" pitchFamily="34" charset="-120"/>
                <a:sym typeface="Arial"/>
              </a:endParaRPr>
            </a:p>
          </p:txBody>
        </p:sp>
        <p:sp>
          <p:nvSpPr>
            <p:cNvPr id="155" name="Shape 155"/>
            <p:cNvSpPr txBox="1"/>
            <p:nvPr/>
          </p:nvSpPr>
          <p:spPr>
            <a:xfrm>
              <a:off x="1139014" y="1241083"/>
              <a:ext cx="1015812"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a:solidFill>
                    <a:schemeClr val="tx2"/>
                  </a:solidFill>
                  <a:latin typeface="Arial"/>
                  <a:ea typeface="Arial"/>
                  <a:cs typeface="Arial"/>
                  <a:sym typeface="Arial"/>
                </a:rPr>
                <a:t>IT + IS</a:t>
              </a:r>
            </a:p>
          </p:txBody>
        </p:sp>
        <p:sp>
          <p:nvSpPr>
            <p:cNvPr id="156" name="Shape 156"/>
            <p:cNvSpPr txBox="1"/>
            <p:nvPr/>
          </p:nvSpPr>
          <p:spPr>
            <a:xfrm>
              <a:off x="8051123" y="5489972"/>
              <a:ext cx="626107"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a:solidFill>
                    <a:schemeClr val="tx2"/>
                  </a:solidFill>
                  <a:latin typeface="Arial"/>
                  <a:ea typeface="Arial"/>
                  <a:cs typeface="Arial"/>
                  <a:sym typeface="Arial"/>
                </a:rPr>
                <a:t>IM</a:t>
              </a:r>
            </a:p>
          </p:txBody>
        </p:sp>
      </p:grpSp>
      <p:sp>
        <p:nvSpPr>
          <p:cNvPr id="157" name="Shape 157"/>
          <p:cNvSpPr/>
          <p:nvPr/>
        </p:nvSpPr>
        <p:spPr>
          <a:xfrm>
            <a:off x="1785917" y="2428867"/>
            <a:ext cx="357189" cy="3000395"/>
          </a:xfrm>
          <a:prstGeom prst="upArrow">
            <a:avLst>
              <a:gd name="adj1" fmla="val 50000"/>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25" tIns="45700" rIns="91425" bIns="45700" anchor="ctr" anchorCtr="0">
            <a:noAutofit/>
          </a:bodyPr>
          <a:lstStyle/>
          <a:p>
            <a:endParaRPr/>
          </a:p>
        </p:txBody>
      </p:sp>
      <p:sp>
        <p:nvSpPr>
          <p:cNvPr id="158" name="Shape 158"/>
          <p:cNvSpPr/>
          <p:nvPr/>
        </p:nvSpPr>
        <p:spPr>
          <a:xfrm rot="5400000">
            <a:off x="3360120" y="568914"/>
            <a:ext cx="357189" cy="3362718"/>
          </a:xfrm>
          <a:prstGeom prst="upArrow">
            <a:avLst>
              <a:gd name="adj1" fmla="val 50000"/>
              <a:gd name="adj2"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25" tIns="45700" rIns="91425" bIns="45700" anchor="ctr" anchorCtr="0">
            <a:noAutofit/>
          </a:bodyPr>
          <a:lstStyle/>
          <a:p>
            <a:endParaRPr/>
          </a:p>
        </p:txBody>
      </p:sp>
      <p:sp>
        <p:nvSpPr>
          <p:cNvPr id="159" name="Shape 159"/>
          <p:cNvSpPr/>
          <p:nvPr/>
        </p:nvSpPr>
        <p:spPr>
          <a:xfrm rot="-1906573">
            <a:off x="1085849" y="3340100"/>
            <a:ext cx="7229474" cy="893763"/>
          </a:xfrm>
          <a:prstGeom prst="ellipse">
            <a:avLst/>
          </a:prstGeom>
          <a:noFill/>
          <a:ln w="15875" cap="flat">
            <a:solidFill>
              <a:srgbClr val="C00000">
                <a:alpha val="69803"/>
              </a:srgbClr>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1" i="0" u="none" strike="noStrike" cap="none" baseline="0" dirty="0" err="1">
                <a:solidFill>
                  <a:srgbClr val="002060"/>
                </a:solidFill>
                <a:effectLst>
                  <a:outerShdw blurRad="38100" dist="38100" dir="2700000" algn="tl">
                    <a:srgbClr val="000000">
                      <a:alpha val="43137"/>
                    </a:srgbClr>
                  </a:outerShdw>
                </a:effectLst>
                <a:latin typeface="Arial"/>
                <a:ea typeface="Arial"/>
                <a:cs typeface="Arial"/>
                <a:sym typeface="Arial"/>
              </a:rPr>
              <a:t>目標區</a:t>
            </a:r>
            <a:endParaRPr lang="en-US" sz="3200" b="1" i="0" u="none" strike="noStrike" cap="none" baseline="0" dirty="0">
              <a:solidFill>
                <a:srgbClr val="002060"/>
              </a:solidFill>
              <a:effectLst>
                <a:outerShdw blurRad="38100" dist="38100" dir="2700000" algn="tl">
                  <a:srgbClr val="000000">
                    <a:alpha val="43137"/>
                  </a:srgbClr>
                </a:outerShdw>
              </a:effectLst>
              <a:latin typeface="Arial"/>
              <a:ea typeface="Arial"/>
              <a:cs typeface="Arial"/>
              <a:sym typeface="Arial"/>
            </a:endParaRPr>
          </a:p>
        </p:txBody>
      </p:sp>
      <p:pic>
        <p:nvPicPr>
          <p:cNvPr id="160" name="Shape 160"/>
          <p:cNvPicPr preferRelativeResize="0"/>
          <p:nvPr/>
        </p:nvPicPr>
        <p:blipFill>
          <a:blip r:embed="rId3" cstate="print"/>
          <a:stretch>
            <a:fillRect/>
          </a:stretch>
        </p:blipFill>
        <p:spPr>
          <a:xfrm>
            <a:off x="6588224" y="2109182"/>
            <a:ext cx="778346" cy="428637"/>
          </a:xfrm>
          <a:prstGeom prst="rect">
            <a:avLst/>
          </a:prstGeom>
          <a:noFill/>
          <a:ln>
            <a:noFill/>
          </a:ln>
        </p:spPr>
      </p:pic>
      <p:sp>
        <p:nvSpPr>
          <p:cNvPr id="7" name="矩形 6"/>
          <p:cNvSpPr/>
          <p:nvPr/>
        </p:nvSpPr>
        <p:spPr>
          <a:xfrm>
            <a:off x="2627784" y="1237949"/>
            <a:ext cx="4690708" cy="400110"/>
          </a:xfrm>
          <a:prstGeom prst="rect">
            <a:avLst/>
          </a:prstGeom>
        </p:spPr>
        <p:txBody>
          <a:bodyPr wrap="none">
            <a:spAutoFit/>
          </a:bodyPr>
          <a:lstStyle/>
          <a:p>
            <a:r>
              <a:rPr lang="en-US" altLang="zh-TW" sz="2000" b="1" dirty="0" err="1">
                <a:solidFill>
                  <a:schemeClr val="dk1"/>
                </a:solidFill>
                <a:latin typeface="Times New Roman" pitchFamily="18" charset="0"/>
                <a:ea typeface="Calibri"/>
                <a:cs typeface="Times New Roman" pitchFamily="18" charset="0"/>
                <a:sym typeface="Calibri"/>
              </a:rPr>
              <a:t>規劃結果</a:t>
            </a:r>
            <a:r>
              <a:rPr lang="en-US" altLang="zh-TW" sz="2000" b="1" dirty="0">
                <a:latin typeface="Times New Roman" pitchFamily="18" charset="0"/>
                <a:ea typeface="Calibri"/>
                <a:cs typeface="Times New Roman" pitchFamily="18" charset="0"/>
                <a:sym typeface="Calibri"/>
              </a:rPr>
              <a:t>:</a:t>
            </a:r>
            <a:r>
              <a:rPr lang="en-US" altLang="zh-TW" sz="2000" b="1" dirty="0">
                <a:solidFill>
                  <a:srgbClr val="FF0000"/>
                </a:solidFill>
                <a:latin typeface="Times New Roman" pitchFamily="18" charset="0"/>
                <a:ea typeface="Calibri"/>
                <a:cs typeface="Times New Roman" pitchFamily="18" charset="0"/>
                <a:sym typeface="Calibri"/>
              </a:rPr>
              <a:t>(</a:t>
            </a:r>
            <a:r>
              <a:rPr lang="zh-TW" altLang="en-US" sz="2000" b="1" dirty="0">
                <a:solidFill>
                  <a:srgbClr val="FF0000"/>
                </a:solidFill>
                <a:latin typeface="Times New Roman" pitchFamily="18" charset="0"/>
                <a:ea typeface="Calibri"/>
                <a:cs typeface="Times New Roman" pitchFamily="18" charset="0"/>
                <a:sym typeface="Calibri"/>
              </a:rPr>
              <a:t> </a:t>
            </a:r>
            <a:r>
              <a:rPr lang="en-US" altLang="zh-TW" sz="2000" b="1" dirty="0">
                <a:solidFill>
                  <a:srgbClr val="FF0000"/>
                </a:solidFill>
                <a:latin typeface="Times New Roman" pitchFamily="18" charset="0"/>
                <a:ea typeface="Calibri"/>
                <a:cs typeface="Times New Roman" pitchFamily="18" charset="0"/>
                <a:sym typeface="Calibri"/>
              </a:rPr>
              <a:t>IS+IT+IM</a:t>
            </a:r>
            <a:r>
              <a:rPr lang="zh-TW" altLang="en-US" sz="2000" b="1" dirty="0">
                <a:solidFill>
                  <a:srgbClr val="FF0000"/>
                </a:solidFill>
                <a:latin typeface="Times New Roman" pitchFamily="18" charset="0"/>
                <a:ea typeface="Calibri"/>
                <a:cs typeface="Times New Roman" pitchFamily="18" charset="0"/>
                <a:sym typeface="Calibri"/>
              </a:rPr>
              <a:t> </a:t>
            </a:r>
            <a:r>
              <a:rPr lang="en-US" altLang="zh-TW" sz="2000" b="1" dirty="0">
                <a:solidFill>
                  <a:srgbClr val="FF0000"/>
                </a:solidFill>
                <a:latin typeface="Times New Roman" pitchFamily="18" charset="0"/>
                <a:ea typeface="Calibri"/>
                <a:cs typeface="Times New Roman" pitchFamily="18" charset="0"/>
                <a:sym typeface="Calibri"/>
              </a:rPr>
              <a:t>)</a:t>
            </a:r>
            <a:r>
              <a:rPr lang="en-US" altLang="zh-TW" sz="2000" b="1" dirty="0" err="1">
                <a:solidFill>
                  <a:schemeClr val="dk1"/>
                </a:solidFill>
                <a:latin typeface="Times New Roman" pitchFamily="18" charset="0"/>
                <a:ea typeface="Calibri"/>
                <a:cs typeface="Times New Roman" pitchFamily="18" charset="0"/>
                <a:sym typeface="Calibri"/>
              </a:rPr>
              <a:t>Strategy資訊架構</a:t>
            </a:r>
            <a:endParaRPr lang="zh-TW" altLang="en-US" sz="2000" dirty="0"/>
          </a:p>
        </p:txBody>
      </p:sp>
      <p:sp>
        <p:nvSpPr>
          <p:cNvPr id="33" name="Rectangle 2"/>
          <p:cNvSpPr txBox="1">
            <a:spLocks noChangeArrowheads="1"/>
          </p:cNvSpPr>
          <p:nvPr/>
        </p:nvSpPr>
        <p:spPr>
          <a:xfrm>
            <a:off x="457200" y="332656"/>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smtClean="0">
                <a:solidFill>
                  <a:srgbClr val="C00000"/>
                </a:solidFill>
                <a:effectLst>
                  <a:outerShdw blurRad="38100" dist="38100" dir="2700000" algn="tl">
                    <a:srgbClr val="000000">
                      <a:alpha val="43137"/>
                    </a:srgbClr>
                  </a:outerShdw>
                </a:effectLst>
                <a:latin typeface="Wide Latin" pitchFamily="18" charset="0"/>
              </a:rPr>
              <a:t>參</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smtClean="0">
                <a:solidFill>
                  <a:srgbClr val="C00000"/>
                </a:solidFill>
                <a:effectLst>
                  <a:outerShdw blurRad="38100" dist="38100" dir="2700000" algn="tl">
                    <a:srgbClr val="000000">
                      <a:alpha val="43137"/>
                    </a:srgbClr>
                  </a:outerShdw>
                </a:effectLst>
                <a:latin typeface="Wide Latin" pitchFamily="18" charset="0"/>
              </a:rPr>
              <a:t> </a:t>
            </a:r>
            <a:r>
              <a:rPr lang="zh-TW" altLang="en-US" b="1" dirty="0" smtClean="0">
                <a:solidFill>
                  <a:schemeClr val="tx1"/>
                </a:solidFill>
                <a:latin typeface="+mj-ea"/>
              </a:rPr>
              <a:t>經營再造準備期</a:t>
            </a:r>
            <a:r>
              <a:rPr lang="en-US" altLang="zh-TW" sz="1600" b="1" dirty="0" smtClean="0">
                <a:solidFill>
                  <a:srgbClr val="C00000"/>
                </a:solidFill>
                <a:latin typeface="+mj-ea"/>
              </a:rPr>
              <a:t>(6/6)</a:t>
            </a:r>
            <a:endParaRPr lang="zh-TW" altLang="en-US" b="1" dirty="0">
              <a:solidFill>
                <a:schemeClr val="tx1"/>
              </a:solidFill>
              <a:latin typeface="Times New Roman" pitchFamily="18" charset="0"/>
              <a:ea typeface="MS Gothic" pitchFamily="49" charset="-128"/>
              <a:cs typeface="Times New Roman" pitchFamily="18" charset="0"/>
            </a:endParaRPr>
          </a:p>
        </p:txBody>
      </p:sp>
      <p:pic>
        <p:nvPicPr>
          <p:cNvPr id="32" name="圖片 3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34"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10</a:t>
            </a:r>
            <a:endParaRPr lang="en-US" altLang="ja-JP" dirty="0">
              <a:solidFill>
                <a:schemeClr val="tx1"/>
              </a:solidFill>
            </a:endParaRPr>
          </a:p>
        </p:txBody>
      </p:sp>
    </p:spTree>
    <p:extLst>
      <p:ext uri="{BB962C8B-B14F-4D97-AF65-F5344CB8AC3E}">
        <p14:creationId xmlns:p14="http://schemas.microsoft.com/office/powerpoint/2010/main" xmlns="" val="309314537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251520" y="1268760"/>
          <a:ext cx="86868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a:xfrm>
            <a:off x="2555776" y="1124744"/>
            <a:ext cx="4104456" cy="648072"/>
          </a:xfrm>
          <a:prstGeom prst="rect">
            <a:avLst/>
          </a:prstGeom>
          <a:scene3d>
            <a:camera prst="perspectiveRelaxed"/>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anchor="ctr">
            <a:normAutofit fontScale="92500"/>
          </a:bodyPr>
          <a:lstStyle/>
          <a:p>
            <a:pPr algn="ctr">
              <a:spcBef>
                <a:spcPct val="0"/>
              </a:spcBef>
              <a:defRPr/>
            </a:pPr>
            <a:r>
              <a:rPr lang="en-US" altLang="zh-TW" sz="2400" b="1" i="1" dirty="0" err="1" smtClean="0">
                <a:solidFill>
                  <a:srgbClr val="FF0000"/>
                </a:solidFill>
                <a:latin typeface="Wide Latin" pitchFamily="18" charset="0"/>
              </a:rPr>
              <a:t>PChome</a:t>
            </a:r>
            <a:r>
              <a:rPr lang="en-US" altLang="zh-TW" sz="2400" b="1" dirty="0" smtClean="0">
                <a:solidFill>
                  <a:srgbClr val="FF0000"/>
                </a:solidFill>
              </a:rPr>
              <a:t>  </a:t>
            </a:r>
            <a:r>
              <a:rPr lang="en-US" altLang="zh-TW" sz="2400" b="1" dirty="0" smtClean="0">
                <a:solidFill>
                  <a:srgbClr val="FF0000"/>
                </a:solidFill>
                <a:latin typeface="Wide Latin" pitchFamily="18" charset="0"/>
              </a:rPr>
              <a:t>24h購物</a:t>
            </a:r>
          </a:p>
        </p:txBody>
      </p:sp>
      <p:sp>
        <p:nvSpPr>
          <p:cNvPr id="10" name="橢圓 9"/>
          <p:cNvSpPr/>
          <p:nvPr/>
        </p:nvSpPr>
        <p:spPr>
          <a:xfrm>
            <a:off x="323528" y="2204864"/>
            <a:ext cx="2088232" cy="2952328"/>
          </a:xfrm>
          <a:prstGeom prst="ellipse">
            <a:avLst/>
          </a:prstGeom>
          <a:effectLst>
            <a:glow rad="228600">
              <a:schemeClr val="accent6">
                <a:satMod val="175000"/>
                <a:alpha val="40000"/>
              </a:schemeClr>
            </a:glow>
            <a:outerShdw blurRad="76200" dist="50800" dir="5400000" rotWithShape="0">
              <a:srgbClr val="4E3B30">
                <a:alpha val="60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altLang="zh-TW" sz="2000" b="1" dirty="0" smtClean="0">
                <a:solidFill>
                  <a:schemeClr val="tx1"/>
                </a:solidFill>
                <a:latin typeface="微軟正黑體" panose="020B0604030504040204" pitchFamily="34" charset="-120"/>
                <a:ea typeface="微軟正黑體" panose="020B0604030504040204" pitchFamily="34" charset="-120"/>
              </a:rPr>
              <a:t>成立於2007</a:t>
            </a:r>
            <a:r>
              <a:rPr lang="zh-TW" altLang="en-US" sz="2000" b="1" dirty="0" smtClean="0">
                <a:solidFill>
                  <a:schemeClr val="tx1"/>
                </a:solidFill>
                <a:latin typeface="微軟正黑體" panose="020B0604030504040204" pitchFamily="34" charset="-120"/>
                <a:ea typeface="微軟正黑體" panose="020B0604030504040204" pitchFamily="34" charset="-120"/>
              </a:rPr>
              <a:t>，</a:t>
            </a:r>
            <a:r>
              <a:rPr lang="en-US" altLang="zh-TW" sz="2000" b="1" dirty="0" smtClean="0">
                <a:solidFill>
                  <a:schemeClr val="tx1"/>
                </a:solidFill>
                <a:latin typeface="微軟正黑體" panose="020B0604030504040204" pitchFamily="34" charset="-120"/>
                <a:ea typeface="微軟正黑體" panose="020B0604030504040204" pitchFamily="34" charset="-120"/>
              </a:rPr>
              <a:t>「24小時到貨專區 ─</a:t>
            </a:r>
            <a:r>
              <a:rPr lang="en-US" altLang="zh-TW"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PChome24h購物</a:t>
            </a:r>
            <a:r>
              <a:rPr lang="en-US" altLang="zh-TW" sz="2000" b="1" dirty="0" smtClean="0">
                <a:solidFill>
                  <a:schemeClr val="tx1"/>
                </a:solidFill>
                <a:latin typeface="微軟正黑體" panose="020B0604030504040204" pitchFamily="34" charset="-120"/>
                <a:ea typeface="微軟正黑體" panose="020B0604030504040204" pitchFamily="34" charset="-120"/>
              </a:rPr>
              <a:t>」</a:t>
            </a:r>
          </a:p>
          <a:p>
            <a:pPr algn="ctr"/>
            <a:endParaRPr lang="zh-TW" altLang="en-US" sz="1600" b="1" dirty="0">
              <a:solidFill>
                <a:schemeClr val="tx1"/>
              </a:solidFill>
            </a:endParaRPr>
          </a:p>
        </p:txBody>
      </p:sp>
      <p:sp>
        <p:nvSpPr>
          <p:cNvPr id="15" name="橢圓 14"/>
          <p:cNvSpPr/>
          <p:nvPr/>
        </p:nvSpPr>
        <p:spPr>
          <a:xfrm>
            <a:off x="6876256" y="1988840"/>
            <a:ext cx="1872208" cy="2232248"/>
          </a:xfrm>
          <a:prstGeom prst="ellipse">
            <a:avLst/>
          </a:prstGeom>
          <a:effectLst>
            <a:glow rad="228600">
              <a:schemeClr val="accent6">
                <a:satMod val="175000"/>
                <a:alpha val="40000"/>
              </a:schemeClr>
            </a:glow>
            <a:outerShdw blurRad="76200" dist="50800" dir="5400000" rotWithShape="0">
              <a:srgbClr val="4E3B30">
                <a:alpha val="60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zh-TW" altLang="en-US" sz="2000" b="1" dirty="0" smtClean="0">
                <a:solidFill>
                  <a:schemeClr val="tx1"/>
                </a:solidFill>
                <a:latin typeface="微軟正黑體" panose="020B0604030504040204" pitchFamily="34" charset="-120"/>
                <a:ea typeface="微軟正黑體" panose="020B0604030504040204" pitchFamily="34" charset="-120"/>
              </a:rPr>
              <a:t>五股工業區設立倉儲中心</a:t>
            </a: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p:txBody>
      </p:sp>
      <p:sp>
        <p:nvSpPr>
          <p:cNvPr id="45" name="左-右雙向箭號 44"/>
          <p:cNvSpPr/>
          <p:nvPr/>
        </p:nvSpPr>
        <p:spPr>
          <a:xfrm>
            <a:off x="2555776" y="3573016"/>
            <a:ext cx="936104" cy="41262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b="1" dirty="0" smtClean="0">
                <a:solidFill>
                  <a:schemeClr val="tx1"/>
                </a:solidFill>
              </a:rPr>
              <a:t>連結</a:t>
            </a:r>
            <a:endParaRPr lang="zh-TW" altLang="en-US" sz="1600" b="1" dirty="0">
              <a:solidFill>
                <a:schemeClr val="tx1"/>
              </a:solidFill>
            </a:endParaRPr>
          </a:p>
        </p:txBody>
      </p:sp>
      <p:sp>
        <p:nvSpPr>
          <p:cNvPr id="46" name="左-右雙向箭號 45"/>
          <p:cNvSpPr/>
          <p:nvPr/>
        </p:nvSpPr>
        <p:spPr>
          <a:xfrm>
            <a:off x="5580112" y="3573016"/>
            <a:ext cx="1008112" cy="41262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b="1" dirty="0" smtClean="0">
                <a:solidFill>
                  <a:schemeClr val="tx1"/>
                </a:solidFill>
              </a:rPr>
              <a:t>環境</a:t>
            </a:r>
            <a:endParaRPr lang="zh-TW" altLang="en-US" sz="1600" b="1" dirty="0">
              <a:solidFill>
                <a:schemeClr val="tx1"/>
              </a:solidFill>
            </a:endParaRPr>
          </a:p>
        </p:txBody>
      </p:sp>
      <p:sp>
        <p:nvSpPr>
          <p:cNvPr id="29" name="橢圓 28"/>
          <p:cNvSpPr/>
          <p:nvPr/>
        </p:nvSpPr>
        <p:spPr>
          <a:xfrm>
            <a:off x="3635896" y="1988840"/>
            <a:ext cx="1872208" cy="2232248"/>
          </a:xfrm>
          <a:prstGeom prst="ellipse">
            <a:avLst/>
          </a:prstGeom>
          <a:effectLst>
            <a:glow rad="228600">
              <a:schemeClr val="accent6">
                <a:satMod val="175000"/>
                <a:alpha val="40000"/>
              </a:schemeClr>
            </a:glow>
            <a:outerShdw blurRad="76200" dist="50800" dir="5400000" rotWithShape="0">
              <a:srgbClr val="4E3B30">
                <a:alpha val="60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000" b="1" dirty="0" smtClean="0">
                <a:solidFill>
                  <a:schemeClr val="dk1"/>
                </a:solidFill>
                <a:latin typeface="微軟正黑體" panose="020B0604030504040204" pitchFamily="34" charset="-120"/>
                <a:ea typeface="微軟正黑體" panose="020B0604030504040204" pitchFamily="34" charset="-120"/>
                <a:sym typeface="Calibri"/>
              </a:rPr>
              <a:t>首創</a:t>
            </a:r>
            <a:r>
              <a:rPr lang="en-US" altLang="zh-TW" sz="2000" b="1" dirty="0" smtClean="0">
                <a:solidFill>
                  <a:schemeClr val="dk1"/>
                </a:solidFill>
                <a:latin typeface="微軟正黑體" panose="020B0604030504040204" pitchFamily="34" charset="-120"/>
                <a:ea typeface="微軟正黑體" panose="020B0604030504040204" pitchFamily="34" charset="-120"/>
                <a:sym typeface="Calibri"/>
              </a:rPr>
              <a:t>全台24小時宅配到家的服務</a:t>
            </a:r>
            <a:r>
              <a:rPr lang="zh-TW" altLang="en-US" sz="2000" b="1" dirty="0" smtClean="0">
                <a:solidFill>
                  <a:schemeClr val="tx1"/>
                </a:solidFill>
              </a:rPr>
              <a:t>顧客需求</a:t>
            </a:r>
            <a:endParaRPr lang="zh-TW" altLang="en-US" sz="2000" b="1" dirty="0">
              <a:solidFill>
                <a:schemeClr val="tx1"/>
              </a:solidFill>
            </a:endParaRPr>
          </a:p>
        </p:txBody>
      </p:sp>
      <p:sp>
        <p:nvSpPr>
          <p:cNvPr id="30" name="矩形 29"/>
          <p:cNvSpPr/>
          <p:nvPr/>
        </p:nvSpPr>
        <p:spPr>
          <a:xfrm>
            <a:off x="2771800" y="4293096"/>
            <a:ext cx="3024336" cy="1077218"/>
          </a:xfrm>
          <a:prstGeom prst="rect">
            <a:avLst/>
          </a:prstGeom>
        </p:spPr>
        <p:txBody>
          <a:bodyPr wrap="square">
            <a:spAutoFit/>
          </a:bodyPr>
          <a:lstStyle/>
          <a:p>
            <a:pPr marL="715963" lvl="2" indent="-144463">
              <a:lnSpc>
                <a:spcPct val="80000"/>
              </a:lnSpc>
              <a:spcBef>
                <a:spcPts val="0"/>
              </a:spcBef>
              <a:buSzPct val="100000"/>
              <a:buFont typeface="Arial" panose="020B0604020202020204" pitchFamily="34" charset="0"/>
              <a:buChar char="•"/>
            </a:pPr>
            <a:r>
              <a:rPr lang="en-US" altLang="zh-TW" sz="1600" b="1" dirty="0" err="1" smtClean="0">
                <a:solidFill>
                  <a:srgbClr val="0000FF"/>
                </a:solidFill>
                <a:latin typeface="微軟正黑體" panose="020B0604030504040204" pitchFamily="34" charset="-120"/>
                <a:ea typeface="微軟正黑體" panose="020B0604030504040204" pitchFamily="34" charset="-120"/>
              </a:rPr>
              <a:t>快速</a:t>
            </a:r>
            <a:r>
              <a:rPr lang="en-US" altLang="zh-TW" sz="1600" b="1" dirty="0" err="1" smtClean="0">
                <a:latin typeface="微軟正黑體" panose="020B0604030504040204" pitchFamily="34" charset="-120"/>
                <a:ea typeface="微軟正黑體" panose="020B0604030504040204" pitchFamily="34" charset="-120"/>
              </a:rPr>
              <a:t>送達的服務和</a:t>
            </a:r>
            <a:r>
              <a:rPr lang="en-US" altLang="zh-TW" sz="1600" b="1" dirty="0" err="1" smtClean="0">
                <a:solidFill>
                  <a:srgbClr val="0000FF"/>
                </a:solidFill>
                <a:latin typeface="微軟正黑體" panose="020B0604030504040204" pitchFamily="34" charset="-120"/>
                <a:ea typeface="微軟正黑體" panose="020B0604030504040204" pitchFamily="34" charset="-120"/>
              </a:rPr>
              <a:t>穩定</a:t>
            </a:r>
            <a:r>
              <a:rPr lang="en-US" altLang="zh-TW" sz="1600" b="1" dirty="0" err="1" smtClean="0">
                <a:latin typeface="微軟正黑體" panose="020B0604030504040204" pitchFamily="34" charset="-120"/>
                <a:ea typeface="微軟正黑體" panose="020B0604030504040204" pitchFamily="34" charset="-120"/>
              </a:rPr>
              <a:t>規律的到貨時間</a:t>
            </a:r>
            <a:endParaRPr lang="en-US" altLang="zh-TW" sz="1600" b="1" dirty="0" smtClean="0">
              <a:latin typeface="微軟正黑體" panose="020B0604030504040204" pitchFamily="34" charset="-120"/>
              <a:ea typeface="微軟正黑體" panose="020B0604030504040204" pitchFamily="34" charset="-120"/>
            </a:endParaRPr>
          </a:p>
          <a:p>
            <a:pPr marL="715963" lvl="2" indent="-144463">
              <a:lnSpc>
                <a:spcPct val="80000"/>
              </a:lnSpc>
              <a:buSzPct val="100000"/>
              <a:buFont typeface="Arial" panose="020B0604020202020204" pitchFamily="34" charset="0"/>
              <a:buChar char="•"/>
            </a:pPr>
            <a:r>
              <a:rPr lang="zh-TW" altLang="en-US" sz="1600" b="1" dirty="0">
                <a:solidFill>
                  <a:srgbClr val="0000FF"/>
                </a:solidFill>
                <a:latin typeface="微軟正黑體" panose="020B0604030504040204" pitchFamily="34" charset="-120"/>
                <a:ea typeface="微軟正黑體" panose="020B0604030504040204" pitchFamily="34" charset="-120"/>
              </a:rPr>
              <a:t>豐富品類</a:t>
            </a:r>
            <a:r>
              <a:rPr lang="zh-TW" altLang="en-US" sz="1600" b="1" dirty="0">
                <a:latin typeface="微軟正黑體" panose="020B0604030504040204" pitchFamily="34" charset="-120"/>
                <a:ea typeface="微軟正黑體" panose="020B0604030504040204" pitchFamily="34" charset="-120"/>
              </a:rPr>
              <a:t>的商品，包含</a:t>
            </a:r>
            <a:r>
              <a:rPr lang="en-US" altLang="zh-TW" sz="1600" b="1" dirty="0">
                <a:latin typeface="微軟正黑體" panose="020B0604030504040204" pitchFamily="34" charset="-120"/>
                <a:ea typeface="微軟正黑體" panose="020B0604030504040204" pitchFamily="34" charset="-120"/>
              </a:rPr>
              <a:t>，</a:t>
            </a:r>
            <a:r>
              <a:rPr lang="en-US" altLang="zh-TW" sz="1600" b="1" dirty="0" err="1">
                <a:latin typeface="微軟正黑體" panose="020B0604030504040204" pitchFamily="34" charset="-120"/>
                <a:ea typeface="微軟正黑體" panose="020B0604030504040204" pitchFamily="34" charset="-120"/>
              </a:rPr>
              <a:t>如食用米、調味料</a:t>
            </a:r>
            <a:r>
              <a:rPr lang="en-US" altLang="zh-TW" sz="1600" b="1" dirty="0">
                <a:latin typeface="微軟正黑體" panose="020B0604030504040204" pitchFamily="34" charset="-120"/>
                <a:ea typeface="微軟正黑體" panose="020B0604030504040204" pitchFamily="34" charset="-120"/>
              </a:rPr>
              <a:t>  </a:t>
            </a:r>
            <a:r>
              <a:rPr lang="en-US" altLang="zh-TW" sz="1600" b="1" dirty="0" err="1">
                <a:latin typeface="微軟正黑體" panose="020B0604030504040204" pitchFamily="34" charset="-120"/>
                <a:ea typeface="微軟正黑體" panose="020B0604030504040204" pitchFamily="34" charset="-120"/>
              </a:rPr>
              <a:t>衛生紙</a:t>
            </a:r>
            <a:r>
              <a:rPr lang="zh-TW" altLang="en-US" sz="1600" b="1" dirty="0">
                <a:latin typeface="微軟正黑體" panose="020B0604030504040204" pitchFamily="34" charset="-120"/>
                <a:ea typeface="微軟正黑體" panose="020B0604030504040204" pitchFamily="34" charset="-120"/>
              </a:rPr>
              <a:t>等</a:t>
            </a:r>
            <a:r>
              <a:rPr lang="en-US" altLang="zh-TW" sz="1600" b="1" dirty="0" err="1">
                <a:latin typeface="微軟正黑體" panose="020B0604030504040204" pitchFamily="34" charset="-120"/>
                <a:ea typeface="微軟正黑體" panose="020B0604030504040204" pitchFamily="34" charset="-120"/>
              </a:rPr>
              <a:t>民生用品</a:t>
            </a:r>
            <a:endParaRPr lang="en-US" altLang="zh-TW" sz="1600" b="1" dirty="0">
              <a:latin typeface="微軟正黑體" panose="020B0604030504040204" pitchFamily="34" charset="-120"/>
              <a:ea typeface="微軟正黑體" panose="020B0604030504040204" pitchFamily="34" charset="-120"/>
              <a:sym typeface="Calibri"/>
            </a:endParaRPr>
          </a:p>
        </p:txBody>
      </p:sp>
      <p:sp>
        <p:nvSpPr>
          <p:cNvPr id="32" name="矩形 31"/>
          <p:cNvSpPr/>
          <p:nvPr/>
        </p:nvSpPr>
        <p:spPr>
          <a:xfrm>
            <a:off x="5652120" y="4293096"/>
            <a:ext cx="3384376" cy="944361"/>
          </a:xfrm>
          <a:prstGeom prst="rect">
            <a:avLst/>
          </a:prstGeom>
        </p:spPr>
        <p:txBody>
          <a:bodyPr wrap="square">
            <a:spAutoFit/>
          </a:bodyPr>
          <a:lstStyle/>
          <a:p>
            <a:pPr marL="715963" lvl="2" indent="-125413">
              <a:lnSpc>
                <a:spcPct val="80000"/>
              </a:lnSpc>
              <a:spcBef>
                <a:spcPts val="540"/>
              </a:spcBef>
              <a:buSzPct val="100000"/>
              <a:buFont typeface="Arial" panose="020B0604020202020204" pitchFamily="34" charset="0"/>
              <a:buChar char="•"/>
            </a:pPr>
            <a:r>
              <a:rPr lang="zh-TW" altLang="en-US" sz="1600" b="1" dirty="0" smtClean="0">
                <a:solidFill>
                  <a:srgbClr val="0000FF"/>
                </a:solidFill>
                <a:latin typeface="微軟正黑體" panose="020B0604030504040204" pitchFamily="34" charset="-120"/>
                <a:ea typeface="微軟正黑體" panose="020B0604030504040204" pitchFamily="34" charset="-120"/>
              </a:rPr>
              <a:t>自行</a:t>
            </a:r>
            <a:r>
              <a:rPr lang="zh-TW" altLang="en-US" sz="1600" b="1" dirty="0" smtClean="0">
                <a:latin typeface="微軟正黑體" panose="020B0604030504040204" pitchFamily="34" charset="-120"/>
                <a:ea typeface="微軟正黑體" panose="020B0604030504040204" pitchFamily="34" charset="-120"/>
              </a:rPr>
              <a:t>包辦從訂單、撿貨、理貨、物流配送中心等</a:t>
            </a:r>
            <a:r>
              <a:rPr lang="zh-TW" altLang="en-US" sz="1600" b="1" dirty="0" smtClean="0">
                <a:solidFill>
                  <a:srgbClr val="0000FF"/>
                </a:solidFill>
                <a:latin typeface="微軟正黑體" panose="020B0604030504040204" pitchFamily="34" charset="-120"/>
                <a:ea typeface="微軟正黑體" panose="020B0604030504040204" pitchFamily="34" charset="-120"/>
              </a:rPr>
              <a:t>流程</a:t>
            </a:r>
            <a:endParaRPr lang="en-US" altLang="zh-TW" sz="1600" b="1" dirty="0" smtClean="0">
              <a:solidFill>
                <a:srgbClr val="0000FF"/>
              </a:solidFill>
              <a:latin typeface="微軟正黑體" panose="020B0604030504040204" pitchFamily="34" charset="-120"/>
              <a:ea typeface="微軟正黑體" panose="020B0604030504040204" pitchFamily="34" charset="-120"/>
            </a:endParaRPr>
          </a:p>
          <a:p>
            <a:pPr marL="715963" lvl="2" indent="-125413">
              <a:lnSpc>
                <a:spcPct val="80000"/>
              </a:lnSpc>
              <a:spcBef>
                <a:spcPts val="540"/>
              </a:spcBef>
              <a:buSzPct val="100000"/>
              <a:buFont typeface="Arial" panose="020B0604020202020204" pitchFamily="34" charset="0"/>
              <a:buChar char="•"/>
            </a:pPr>
            <a:r>
              <a:rPr lang="zh-TW" altLang="en-US" sz="1600" b="1" dirty="0" smtClean="0">
                <a:solidFill>
                  <a:srgbClr val="0000FF"/>
                </a:solidFill>
                <a:latin typeface="微軟正黑體" panose="020B0604030504040204" pitchFamily="34" charset="-120"/>
                <a:ea typeface="微軟正黑體" panose="020B0604030504040204" pitchFamily="34" charset="-120"/>
              </a:rPr>
              <a:t>委由</a:t>
            </a:r>
            <a:r>
              <a:rPr lang="zh-TW" altLang="en-US" sz="1600" b="1" dirty="0" smtClean="0">
                <a:latin typeface="微軟正黑體" panose="020B0604030504040204" pitchFamily="34" charset="-120"/>
                <a:ea typeface="微軟正黑體" panose="020B0604030504040204" pitchFamily="34" charset="-120"/>
              </a:rPr>
              <a:t>「黑貓宅急便」</a:t>
            </a:r>
            <a:r>
              <a:rPr lang="zh-TW" altLang="en-US" sz="1600" b="1" dirty="0" smtClean="0">
                <a:solidFill>
                  <a:srgbClr val="0000FF"/>
                </a:solidFill>
                <a:latin typeface="微軟正黑體" panose="020B0604030504040204" pitchFamily="34" charset="-120"/>
                <a:ea typeface="微軟正黑體" panose="020B0604030504040204" pitchFamily="34" charset="-120"/>
              </a:rPr>
              <a:t>宅配</a:t>
            </a:r>
            <a:r>
              <a:rPr lang="zh-TW" altLang="en-US" sz="1600" b="1" dirty="0" smtClean="0">
                <a:latin typeface="微軟正黑體" panose="020B0604030504040204" pitchFamily="34" charset="-120"/>
                <a:ea typeface="微軟正黑體" panose="020B0604030504040204" pitchFamily="34" charset="-120"/>
              </a:rPr>
              <a:t>業者統一速達產品送達消費者</a:t>
            </a:r>
            <a:endParaRPr lang="en-US" altLang="zh-TW" sz="1600" b="1" dirty="0">
              <a:latin typeface="微軟正黑體" panose="020B0604030504040204" pitchFamily="34" charset="-120"/>
              <a:ea typeface="微軟正黑體" panose="020B0604030504040204" pitchFamily="34" charset="-120"/>
            </a:endParaRPr>
          </a:p>
        </p:txBody>
      </p:sp>
      <p:sp>
        <p:nvSpPr>
          <p:cNvPr id="33" name="矩形 32"/>
          <p:cNvSpPr/>
          <p:nvPr/>
        </p:nvSpPr>
        <p:spPr>
          <a:xfrm>
            <a:off x="323528" y="5517232"/>
            <a:ext cx="864096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3200" b="1" dirty="0" smtClean="0"/>
              <a:t>    </a:t>
            </a:r>
            <a:r>
              <a:rPr lang="en-US" altLang="zh-TW" sz="3200" b="1" dirty="0" smtClean="0">
                <a:solidFill>
                  <a:srgbClr val="FF0000"/>
                </a:solidFill>
                <a:latin typeface="Wide Latin" pitchFamily="18" charset="0"/>
                <a:ea typeface="+mj-ea"/>
              </a:rPr>
              <a:t>24h</a:t>
            </a:r>
            <a:r>
              <a:rPr lang="en-US" altLang="zh-TW" sz="3200" b="1" dirty="0" smtClean="0">
                <a:solidFill>
                  <a:srgbClr val="FF0000"/>
                </a:solidFill>
                <a:latin typeface="+mj-ea"/>
                <a:ea typeface="+mj-ea"/>
              </a:rPr>
              <a:t>購物</a:t>
            </a:r>
            <a:r>
              <a:rPr lang="zh-TW" altLang="en-US" sz="3200" b="1" dirty="0" smtClean="0">
                <a:solidFill>
                  <a:srgbClr val="FF0000"/>
                </a:solidFill>
                <a:latin typeface="+mj-ea"/>
                <a:ea typeface="+mj-ea"/>
              </a:rPr>
              <a:t>的傳說 </a:t>
            </a:r>
            <a:endParaRPr lang="en-US" altLang="zh-TW" sz="3200" b="1" dirty="0" smtClean="0">
              <a:solidFill>
                <a:srgbClr val="FF0000"/>
              </a:solidFill>
              <a:latin typeface="+mj-ea"/>
              <a:ea typeface="+mj-ea"/>
            </a:endParaRPr>
          </a:p>
          <a:p>
            <a:endParaRPr lang="zh-TW" altLang="en-US" sz="3200" b="1" dirty="0">
              <a:solidFill>
                <a:srgbClr val="FF0000"/>
              </a:solidFill>
              <a:latin typeface="+mj-ea"/>
              <a:ea typeface="+mj-ea"/>
            </a:endParaRPr>
          </a:p>
        </p:txBody>
      </p:sp>
      <p:grpSp>
        <p:nvGrpSpPr>
          <p:cNvPr id="35" name="群組 3"/>
          <p:cNvGrpSpPr/>
          <p:nvPr/>
        </p:nvGrpSpPr>
        <p:grpSpPr>
          <a:xfrm>
            <a:off x="4788024" y="5517233"/>
            <a:ext cx="2716808" cy="1260867"/>
            <a:chOff x="1631355" y="2708920"/>
            <a:chExt cx="4220827" cy="1793882"/>
          </a:xfrm>
        </p:grpSpPr>
        <p:pic>
          <p:nvPicPr>
            <p:cNvPr id="3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31355" y="2708920"/>
              <a:ext cx="1872209" cy="15367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37" name="矩形 36"/>
            <p:cNvSpPr/>
            <p:nvPr/>
          </p:nvSpPr>
          <p:spPr>
            <a:xfrm>
              <a:off x="3479508" y="3189146"/>
              <a:ext cx="2372674" cy="1313656"/>
            </a:xfrm>
            <a:prstGeom prst="rect">
              <a:avLst/>
            </a:prstGeom>
            <a:noFill/>
          </p:spPr>
          <p:txBody>
            <a:bodyPr wrap="none" lIns="91440" tIns="45720" rIns="91440" bIns="45720">
              <a:spAutoFit/>
            </a:bodyPr>
            <a:lstStyle/>
            <a:p>
              <a:pPr algn="ctr"/>
              <a:r>
                <a:rPr lang="en-US" altLang="zh-TW"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hlinkClick r:id="rId8" action="ppaction://hlinkfile"/>
                </a:rPr>
                <a:t>Play</a:t>
              </a:r>
              <a:endParaRPr lang="zh-TW"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sp>
        <p:nvSpPr>
          <p:cNvPr id="19" name="標題 1"/>
          <p:cNvSpPr>
            <a:spLocks noGrp="1"/>
          </p:cNvSpPr>
          <p:nvPr>
            <p:ph type="title"/>
          </p:nvPr>
        </p:nvSpPr>
        <p:spPr>
          <a:xfrm>
            <a:off x="251520" y="260648"/>
            <a:ext cx="7920880" cy="838200"/>
          </a:xfrm>
        </p:spPr>
        <p:txBody>
          <a:bodyPr>
            <a:noAutofit/>
          </a:bodyPr>
          <a:lstStyle/>
          <a:p>
            <a:r>
              <a:rPr lang="en-US" altLang="zh-TW" sz="4000" b="1" cap="none" dirty="0" smtClean="0">
                <a:solidFill>
                  <a:schemeClr val="dk1"/>
                </a:solidFill>
                <a:latin typeface="Calibri"/>
                <a:ea typeface="Calibri"/>
                <a:cs typeface="Calibri"/>
                <a:sym typeface="Calibri"/>
              </a:rPr>
              <a:t> </a:t>
            </a:r>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rgbClr val="C00000"/>
                </a:solidFill>
                <a:effectLst>
                  <a:outerShdw blurRad="38100" dist="38100" dir="2700000" algn="tl">
                    <a:srgbClr val="000000">
                      <a:alpha val="43137"/>
                    </a:srgbClr>
                  </a:outerShdw>
                </a:effectLst>
                <a:latin typeface="Wide Latin" pitchFamily="18" charset="0"/>
              </a:rPr>
              <a:t>肆</a:t>
            </a:r>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chemeClr val="tx1"/>
                </a:solidFill>
                <a:latin typeface="+mj-ea"/>
              </a:rPr>
              <a:t>經營</a:t>
            </a:r>
            <a:r>
              <a:rPr lang="zh-TW" altLang="en-US" b="1" dirty="0" smtClean="0">
                <a:solidFill>
                  <a:schemeClr val="tx1"/>
                </a:solidFill>
                <a:latin typeface="+mj-ea"/>
              </a:rPr>
              <a:t>再造執行期</a:t>
            </a:r>
            <a:r>
              <a:rPr lang="en-US" altLang="zh-TW" b="1" dirty="0" smtClean="0">
                <a:solidFill>
                  <a:schemeClr val="tx1"/>
                </a:solidFill>
                <a:latin typeface="+mj-ea"/>
              </a:rPr>
              <a:t>/</a:t>
            </a:r>
            <a:r>
              <a:rPr lang="zh-TW" altLang="en-US" sz="3000" dirty="0">
                <a:ln w="9000" cmpd="sng">
                  <a:solidFill>
                    <a:srgbClr val="FF0000"/>
                  </a:solidFill>
                  <a:prstDash val="solid"/>
                </a:ln>
                <a:solidFill>
                  <a:srgbClr val="FF0000"/>
                </a:solidFill>
                <a:effectLst>
                  <a:reflection blurRad="12700" stA="28000" endPos="45000" dist="1000" dir="5400000" sy="-100000" algn="bl" rotWithShape="0"/>
                </a:effectLst>
              </a:rPr>
              <a:t>典範</a:t>
            </a:r>
            <a:r>
              <a:rPr lang="zh-TW" altLang="en-US" sz="3000" dirty="0" smtClean="0">
                <a:ln w="9000" cmpd="sng">
                  <a:solidFill>
                    <a:srgbClr val="FF0000"/>
                  </a:solidFill>
                  <a:prstDash val="solid"/>
                </a:ln>
                <a:solidFill>
                  <a:srgbClr val="FF0000"/>
                </a:solidFill>
                <a:effectLst>
                  <a:reflection blurRad="12700" stA="28000" endPos="45000" dist="1000" dir="5400000" sy="-100000" algn="bl" rotWithShape="0"/>
                </a:effectLst>
              </a:rPr>
              <a:t>轉移</a:t>
            </a:r>
            <a:r>
              <a:rPr lang="en-US" altLang="zh-TW" sz="1600" b="1" dirty="0" smtClean="0">
                <a:solidFill>
                  <a:srgbClr val="C00000"/>
                </a:solidFill>
                <a:latin typeface="+mj-ea"/>
              </a:rPr>
              <a:t>(1/4)</a:t>
            </a:r>
            <a:endParaRPr lang="zh-TW" altLang="en-US" sz="1600" dirty="0">
              <a:solidFill>
                <a:schemeClr val="tx1"/>
              </a:solidFill>
              <a:latin typeface="Times New Roman" pitchFamily="18" charset="0"/>
              <a:cs typeface="Times New Roman" pitchFamily="18" charset="0"/>
            </a:endParaRPr>
          </a:p>
        </p:txBody>
      </p:sp>
      <p:pic>
        <p:nvPicPr>
          <p:cNvPr id="18" name="圖片 1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20"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11</a:t>
            </a:r>
            <a:endParaRPr lang="en-US" altLang="ja-JP" dirty="0">
              <a:solidFill>
                <a:schemeClr val="tx1"/>
              </a:solidFill>
            </a:endParaRPr>
          </a:p>
        </p:txBody>
      </p:sp>
    </p:spTree>
    <p:extLst>
      <p:ext uri="{BB962C8B-B14F-4D97-AF65-F5344CB8AC3E}">
        <p14:creationId xmlns:p14="http://schemas.microsoft.com/office/powerpoint/2010/main" xmlns="" val="1851033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7920880" cy="838200"/>
          </a:xfrm>
        </p:spPr>
        <p:txBody>
          <a:bodyPr>
            <a:noAutofit/>
          </a:bodyPr>
          <a:lstStyle/>
          <a:p>
            <a:pPr lvl="0"/>
            <a:r>
              <a:rPr lang="en-US" altLang="zh-TW" sz="4000" b="1" cap="none" dirty="0" smtClean="0">
                <a:solidFill>
                  <a:schemeClr val="dk1"/>
                </a:solidFill>
                <a:latin typeface="Calibri"/>
                <a:ea typeface="Calibri"/>
                <a:cs typeface="Calibri"/>
                <a:sym typeface="Calibri"/>
              </a:rPr>
              <a:t> </a:t>
            </a:r>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rgbClr val="C00000"/>
                </a:solidFill>
                <a:effectLst>
                  <a:outerShdw blurRad="38100" dist="38100" dir="2700000" algn="tl">
                    <a:srgbClr val="000000">
                      <a:alpha val="43137"/>
                    </a:srgbClr>
                  </a:outerShdw>
                </a:effectLst>
                <a:latin typeface="Wide Latin" pitchFamily="18" charset="0"/>
              </a:rPr>
              <a:t>肆</a:t>
            </a:r>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chemeClr val="tx1"/>
                </a:solidFill>
                <a:latin typeface="+mj-ea"/>
              </a:rPr>
              <a:t>經營再造執行</a:t>
            </a:r>
            <a:r>
              <a:rPr lang="zh-TW" altLang="en-US" b="1" dirty="0" smtClean="0">
                <a:solidFill>
                  <a:schemeClr val="tx1"/>
                </a:solidFill>
                <a:latin typeface="+mj-ea"/>
              </a:rPr>
              <a:t>期</a:t>
            </a:r>
            <a:r>
              <a:rPr lang="en-US" altLang="zh-TW" b="1" dirty="0" smtClean="0">
                <a:solidFill>
                  <a:schemeClr val="tx1"/>
                </a:solidFill>
                <a:latin typeface="+mj-ea"/>
              </a:rPr>
              <a:t>/</a:t>
            </a:r>
            <a:r>
              <a:rPr lang="zh-TW" altLang="en-US" sz="3000" dirty="0" smtClean="0">
                <a:ln w="9000" cmpd="sng">
                  <a:solidFill>
                    <a:srgbClr val="FF0000"/>
                  </a:solidFill>
                  <a:prstDash val="solid"/>
                </a:ln>
                <a:solidFill>
                  <a:srgbClr val="FF0000"/>
                </a:solidFill>
                <a:effectLst>
                  <a:reflection blurRad="12700" stA="28000" endPos="45000" dist="1000" dir="5400000" sy="-100000" algn="bl" rotWithShape="0"/>
                </a:effectLst>
              </a:rPr>
              <a:t>經營</a:t>
            </a:r>
            <a:r>
              <a:rPr lang="zh-TW" altLang="en-US" sz="3000" dirty="0">
                <a:ln w="9000" cmpd="sng">
                  <a:solidFill>
                    <a:srgbClr val="FF0000"/>
                  </a:solidFill>
                  <a:prstDash val="solid"/>
                </a:ln>
                <a:solidFill>
                  <a:srgbClr val="FF0000"/>
                </a:solidFill>
                <a:effectLst>
                  <a:reflection blurRad="12700" stA="28000" endPos="45000" dist="1000" dir="5400000" sy="-100000" algn="bl" rotWithShape="0"/>
                </a:effectLst>
              </a:rPr>
              <a:t>觀念再造</a:t>
            </a:r>
            <a:r>
              <a:rPr lang="en-US" altLang="zh-TW" sz="1600" b="1" dirty="0" smtClean="0">
                <a:solidFill>
                  <a:srgbClr val="C00000"/>
                </a:solidFill>
                <a:latin typeface="+mj-ea"/>
              </a:rPr>
              <a:t>(2/4)</a:t>
            </a:r>
            <a:endParaRPr lang="zh-TW" altLang="en-US" sz="1600" dirty="0">
              <a:solidFill>
                <a:schemeClr val="tx1"/>
              </a:solidFill>
              <a:latin typeface="Times New Roman" pitchFamily="18" charset="0"/>
              <a:cs typeface="Times New Roman" pitchFamily="18" charset="0"/>
            </a:endParaRPr>
          </a:p>
        </p:txBody>
      </p:sp>
      <p:sp>
        <p:nvSpPr>
          <p:cNvPr id="45" name="標題 1"/>
          <p:cNvSpPr txBox="1">
            <a:spLocks/>
          </p:cNvSpPr>
          <p:nvPr/>
        </p:nvSpPr>
        <p:spPr>
          <a:xfrm>
            <a:off x="657264" y="1065276"/>
            <a:ext cx="5915000" cy="792088"/>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2800" b="0" i="0" u="none" strike="noStrike" kern="1200" cap="all" spc="0" normalizeH="0" baseline="0" noProof="0" dirty="0">
              <a:ln>
                <a:noFill/>
              </a:ln>
              <a:solidFill>
                <a:srgbClr val="0000FF"/>
              </a:solidFill>
              <a:effectLst>
                <a:reflection blurRad="12700" stA="48000" endA="300" endPos="55000" dir="5400000" sy="-90000" algn="bl" rotWithShape="0"/>
              </a:effectLst>
              <a:uLnTx/>
              <a:uFillTx/>
              <a:latin typeface="Franklin Gothic Medium"/>
              <a:ea typeface="微軟正黑體" panose="020B0604030504040204" pitchFamily="34" charset="-120"/>
            </a:endParaRPr>
          </a:p>
        </p:txBody>
      </p:sp>
      <p:sp>
        <p:nvSpPr>
          <p:cNvPr id="103" name="Freeform 4"/>
          <p:cNvSpPr>
            <a:spLocks noEditPoints="1"/>
          </p:cNvSpPr>
          <p:nvPr/>
        </p:nvSpPr>
        <p:spPr bwMode="gray">
          <a:xfrm>
            <a:off x="977236" y="2470855"/>
            <a:ext cx="7908854" cy="3485583"/>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FF7F00"/>
              </a:gs>
              <a:gs pos="100000">
                <a:srgbClr val="6FB9D7"/>
              </a:gs>
            </a:gsLst>
            <a:lin ang="5400000" scaled="1"/>
          </a:gradFill>
          <a:ln w="0">
            <a:noFill/>
            <a:prstDash val="solid"/>
            <a:round/>
            <a:headEnd/>
            <a:tailEnd/>
          </a:ln>
          <a:effectLst>
            <a:outerShdw dist="206741" dir="8249373" algn="ctr" rotWithShape="0">
              <a:srgbClr val="C1D1D3">
                <a:alpha val="50000"/>
              </a:srgbClr>
            </a:outerShdw>
          </a:effectLst>
        </p:spPr>
        <p:txBody>
          <a:bodyPr/>
          <a:lstStyle/>
          <a:p>
            <a:pPr>
              <a:defRPr/>
            </a:pPr>
            <a:endParaRPr lang="zh-TW" altLang="en-US" kern="0">
              <a:solidFill>
                <a:sysClr val="windowText" lastClr="000000"/>
              </a:solidFill>
              <a:latin typeface="Arial" charset="0"/>
            </a:endParaRPr>
          </a:p>
        </p:txBody>
      </p:sp>
      <p:sp>
        <p:nvSpPr>
          <p:cNvPr id="107" name="Oval 14"/>
          <p:cNvSpPr>
            <a:spLocks noChangeArrowheads="1"/>
          </p:cNvSpPr>
          <p:nvPr/>
        </p:nvSpPr>
        <p:spPr bwMode="gray">
          <a:xfrm rot="21175312">
            <a:off x="3212623" y="5580766"/>
            <a:ext cx="2622023" cy="695740"/>
          </a:xfrm>
          <a:prstGeom prst="ellipse">
            <a:avLst/>
          </a:prstGeom>
          <a:solidFill>
            <a:srgbClr val="0F2145">
              <a:alpha val="30196"/>
            </a:srgbClr>
          </a:solidFill>
          <a:ln>
            <a:noFill/>
          </a:ln>
          <a:extLst/>
        </p:spPr>
        <p:txBody>
          <a:bodyPr wrap="none" anchor="ctr"/>
          <a:lstStyle/>
          <a:p>
            <a:pPr>
              <a:defRPr/>
            </a:pPr>
            <a:endParaRPr lang="zh-TW" altLang="en-US" kern="0">
              <a:solidFill>
                <a:sysClr val="windowText" lastClr="000000"/>
              </a:solidFill>
              <a:latin typeface="Arial" charset="0"/>
              <a:ea typeface="微軟正黑體" panose="020B0604030504040204" pitchFamily="34" charset="-120"/>
            </a:endParaRPr>
          </a:p>
        </p:txBody>
      </p:sp>
      <p:sp>
        <p:nvSpPr>
          <p:cNvPr id="108" name="Oval 8"/>
          <p:cNvSpPr>
            <a:spLocks noChangeArrowheads="1"/>
          </p:cNvSpPr>
          <p:nvPr/>
        </p:nvSpPr>
        <p:spPr bwMode="gray">
          <a:xfrm>
            <a:off x="4001572" y="4323119"/>
            <a:ext cx="2700147" cy="1598458"/>
          </a:xfrm>
          <a:prstGeom prst="ellipse">
            <a:avLst/>
          </a:prstGeom>
          <a:solidFill>
            <a:srgbClr val="FF3300"/>
          </a:solidFill>
          <a:ln w="10000" cap="flat" cmpd="sng" algn="ctr">
            <a:solidFill>
              <a:schemeClr val="tx1"/>
            </a:solidFill>
            <a:prstDash val="solid"/>
          </a:ln>
          <a:effectLst>
            <a:outerShdw blurRad="76200" dist="50800" dir="5400000" rotWithShape="0">
              <a:srgbClr val="4E3B30">
                <a:alpha val="60000"/>
              </a:srgbClr>
            </a:outerShdw>
          </a:effectLs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chemeClr val="bg1"/>
              </a:solidFill>
              <a:effectLst/>
              <a:uLnTx/>
              <a:uFillTx/>
              <a:latin typeface="Arial" charset="0"/>
              <a:ea typeface="微軟正黑體" panose="020B0604030504040204" pitchFamily="34" charset="-120"/>
            </a:endParaRPr>
          </a:p>
        </p:txBody>
      </p:sp>
      <p:sp>
        <p:nvSpPr>
          <p:cNvPr id="109" name="Text Box 20"/>
          <p:cNvSpPr txBox="1">
            <a:spLocks noChangeArrowheads="1"/>
          </p:cNvSpPr>
          <p:nvPr/>
        </p:nvSpPr>
        <p:spPr bwMode="gray">
          <a:xfrm>
            <a:off x="4217596" y="4702397"/>
            <a:ext cx="2176297" cy="107721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eaLnBrk="1" hangingPunct="1">
              <a:defRPr/>
            </a:pPr>
            <a:r>
              <a:rPr lang="en-US" altLang="zh-TW" sz="2400" b="1" dirty="0" err="1"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自有物流模式</a:t>
            </a:r>
            <a:endParaRPr lang="en-US" altLang="zh-TW"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eaLnBrk="1" hangingPunct="1">
              <a:defRPr/>
            </a:pPr>
            <a:r>
              <a:rPr lang="en-US" altLang="zh-TW"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6h</a:t>
            </a:r>
            <a:r>
              <a:rPr lang="en-US" altLang="zh-TW"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購物</a:t>
            </a:r>
            <a:endParaRPr lang="zh-TW" altLang="en-US" sz="2400" dirty="0" smtClean="0">
              <a:solidFill>
                <a:schemeClr val="bg1"/>
              </a:solidFill>
            </a:endParaRPr>
          </a:p>
        </p:txBody>
      </p:sp>
      <p:sp>
        <p:nvSpPr>
          <p:cNvPr id="110" name="Oval 14"/>
          <p:cNvSpPr>
            <a:spLocks noChangeArrowheads="1"/>
          </p:cNvSpPr>
          <p:nvPr/>
        </p:nvSpPr>
        <p:spPr bwMode="gray">
          <a:xfrm rot="21175312">
            <a:off x="221263" y="4859237"/>
            <a:ext cx="2247579" cy="617809"/>
          </a:xfrm>
          <a:prstGeom prst="ellipse">
            <a:avLst/>
          </a:prstGeom>
          <a:solidFill>
            <a:srgbClr val="0F2145">
              <a:alpha val="30196"/>
            </a:srgbClr>
          </a:solidFill>
          <a:ln>
            <a:noFill/>
          </a:ln>
          <a:extLst/>
        </p:spPr>
        <p:txBody>
          <a:bodyPr wrap="none" anchor="ctr"/>
          <a:lstStyle/>
          <a:p>
            <a:pPr>
              <a:defRPr/>
            </a:pPr>
            <a:endParaRPr lang="zh-TW" altLang="en-US" kern="0">
              <a:solidFill>
                <a:sysClr val="windowText" lastClr="000000"/>
              </a:solidFill>
              <a:latin typeface="Arial" charset="0"/>
              <a:ea typeface="微軟正黑體" panose="020B0604030504040204" pitchFamily="34" charset="-120"/>
            </a:endParaRPr>
          </a:p>
        </p:txBody>
      </p:sp>
      <p:sp>
        <p:nvSpPr>
          <p:cNvPr id="111" name="Oval 19"/>
          <p:cNvSpPr>
            <a:spLocks noChangeArrowheads="1"/>
          </p:cNvSpPr>
          <p:nvPr/>
        </p:nvSpPr>
        <p:spPr bwMode="gray">
          <a:xfrm>
            <a:off x="977236" y="3805157"/>
            <a:ext cx="2160118" cy="1438406"/>
          </a:xfrm>
          <a:prstGeom prst="ellipse">
            <a:avLst/>
          </a:prstGeom>
          <a:solidFill>
            <a:srgbClr val="FF3300"/>
          </a:solidFill>
          <a:ln w="10000" cap="flat" cmpd="sng" algn="ctr">
            <a:solidFill>
              <a:schemeClr val="tx1"/>
            </a:solidFill>
            <a:prstDash val="solid"/>
          </a:ln>
          <a:effectLst>
            <a:outerShdw blurRad="76200" dist="50800" dir="5400000" rotWithShape="0">
              <a:srgbClr val="4E3B30">
                <a:alpha val="60000"/>
              </a:srgbClr>
            </a:outerShdw>
          </a:effectLs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chemeClr val="bg1"/>
              </a:solidFill>
              <a:effectLst/>
              <a:uLnTx/>
              <a:uFillTx/>
              <a:latin typeface="Arial" charset="0"/>
              <a:ea typeface="微軟正黑體" panose="020B0604030504040204" pitchFamily="34" charset="-120"/>
            </a:endParaRPr>
          </a:p>
        </p:txBody>
      </p:sp>
      <p:sp>
        <p:nvSpPr>
          <p:cNvPr id="112" name="Text Box 20"/>
          <p:cNvSpPr txBox="1">
            <a:spLocks noChangeArrowheads="1"/>
          </p:cNvSpPr>
          <p:nvPr/>
        </p:nvSpPr>
        <p:spPr bwMode="gray">
          <a:xfrm>
            <a:off x="977237" y="4126333"/>
            <a:ext cx="2186600" cy="107721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eaLnBrk="1" hangingPunct="1">
              <a:defRPr/>
            </a:pPr>
            <a:r>
              <a:rPr lang="en-US" altLang="zh-TW" sz="2400" b="1" dirty="0" err="1"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自有倉儲模式</a:t>
            </a:r>
            <a:endParaRPr lang="en-US" altLang="zh-TW"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eaLnBrk="1" hangingPunct="1">
              <a:defRPr/>
            </a:pPr>
            <a:r>
              <a:rPr lang="en-US" altLang="zh-TW"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4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24h</a:t>
            </a:r>
            <a:r>
              <a:rPr lang="en-US" altLang="zh-TW"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購物</a:t>
            </a:r>
          </a:p>
        </p:txBody>
      </p:sp>
      <p:sp>
        <p:nvSpPr>
          <p:cNvPr id="113" name="Oval 14"/>
          <p:cNvSpPr>
            <a:spLocks noChangeArrowheads="1"/>
          </p:cNvSpPr>
          <p:nvPr/>
        </p:nvSpPr>
        <p:spPr bwMode="gray">
          <a:xfrm rot="21047646">
            <a:off x="2230702" y="2881641"/>
            <a:ext cx="1508270" cy="415845"/>
          </a:xfrm>
          <a:prstGeom prst="ellipse">
            <a:avLst/>
          </a:prstGeom>
          <a:solidFill>
            <a:srgbClr val="0F2145">
              <a:alpha val="30196"/>
            </a:srgbClr>
          </a:solidFill>
          <a:ln>
            <a:noFill/>
          </a:ln>
          <a:extLst/>
        </p:spPr>
        <p:txBody>
          <a:bodyPr wrap="none" anchor="ctr"/>
          <a:lstStyle/>
          <a:p>
            <a:pPr>
              <a:defRPr/>
            </a:pPr>
            <a:endParaRPr lang="zh-TW" altLang="en-US" kern="0">
              <a:solidFill>
                <a:sysClr val="windowText" lastClr="000000"/>
              </a:solidFill>
              <a:latin typeface="Arial" charset="0"/>
              <a:ea typeface="微軟正黑體" panose="020B0604030504040204" pitchFamily="34" charset="-120"/>
            </a:endParaRPr>
          </a:p>
        </p:txBody>
      </p:sp>
      <p:sp>
        <p:nvSpPr>
          <p:cNvPr id="114" name="Oval 19"/>
          <p:cNvSpPr>
            <a:spLocks noChangeArrowheads="1"/>
          </p:cNvSpPr>
          <p:nvPr/>
        </p:nvSpPr>
        <p:spPr bwMode="gray">
          <a:xfrm>
            <a:off x="2705429" y="1981228"/>
            <a:ext cx="1615268" cy="1165292"/>
          </a:xfrm>
          <a:prstGeom prst="ellipse">
            <a:avLst/>
          </a:prstGeom>
          <a:solidFill>
            <a:srgbClr val="FF3300"/>
          </a:solidFill>
          <a:ln w="12700" cap="flat" cmpd="sng" algn="ctr">
            <a:solidFill>
              <a:schemeClr val="tx1"/>
            </a:solidFill>
            <a:prstDash val="solid"/>
          </a:ln>
          <a:effectLst>
            <a:outerShdw blurRad="76200" dist="50800" dir="5400000" rotWithShape="0">
              <a:srgbClr val="4E3B30">
                <a:alpha val="60000"/>
              </a:srgbClr>
            </a:outerShdw>
          </a:effectLs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chemeClr val="bg1"/>
              </a:solidFill>
              <a:effectLst/>
              <a:uLnTx/>
              <a:uFillTx/>
              <a:latin typeface="Arial" charset="0"/>
              <a:ea typeface="微軟正黑體" panose="020B0604030504040204" pitchFamily="34" charset="-120"/>
            </a:endParaRPr>
          </a:p>
        </p:txBody>
      </p:sp>
      <p:sp>
        <p:nvSpPr>
          <p:cNvPr id="115" name="Text Box 34"/>
          <p:cNvSpPr txBox="1">
            <a:spLocks noChangeArrowheads="1"/>
          </p:cNvSpPr>
          <p:nvPr/>
        </p:nvSpPr>
        <p:spPr bwMode="gray">
          <a:xfrm>
            <a:off x="2777436" y="2276928"/>
            <a:ext cx="1620088" cy="461665"/>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eaLnBrk="1" hangingPunct="1">
              <a:defRPr/>
            </a:pPr>
            <a:r>
              <a:rPr lang="en-US" altLang="zh-TW" sz="2400" b="1" dirty="0" err="1"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轉單模式</a:t>
            </a:r>
            <a:r>
              <a:rPr lang="zh-TW" altLang="en-US" sz="2400" b="1" dirty="0" smtClean="0">
                <a:latin typeface="微軟正黑體" panose="020B0604030504040204" pitchFamily="34" charset="-120"/>
                <a:ea typeface="微軟正黑體" panose="020B0604030504040204" pitchFamily="34" charset="-120"/>
              </a:rPr>
              <a:t>　</a:t>
            </a:r>
            <a:endParaRPr lang="zh-TW" altLang="en-US" sz="2400" b="1" dirty="0" smtClean="0"/>
          </a:p>
        </p:txBody>
      </p:sp>
      <p:sp>
        <p:nvSpPr>
          <p:cNvPr id="122" name="雲朵形圖說文字 121"/>
          <p:cNvSpPr/>
          <p:nvPr/>
        </p:nvSpPr>
        <p:spPr>
          <a:xfrm>
            <a:off x="4289605" y="2741145"/>
            <a:ext cx="2160116" cy="795022"/>
          </a:xfrm>
          <a:prstGeom prst="cloudCallout">
            <a:avLst>
              <a:gd name="adj1" fmla="val -65308"/>
              <a:gd name="adj2" fmla="val -444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altLang="zh-TW" sz="2400" b="1" dirty="0" smtClean="0">
                <a:latin typeface="微軟正黑體" panose="020B0604030504040204" pitchFamily="34" charset="-120"/>
                <a:ea typeface="微軟正黑體" panose="020B0604030504040204" pitchFamily="34" charset="-120"/>
              </a:rPr>
              <a:t>2000</a:t>
            </a:r>
            <a:r>
              <a:rPr lang="zh-TW" altLang="en-US" sz="2400" b="1" dirty="0" smtClean="0">
                <a:latin typeface="微軟正黑體" panose="020B0604030504040204" pitchFamily="34" charset="-120"/>
                <a:ea typeface="微軟正黑體" panose="020B0604030504040204" pitchFamily="34" charset="-120"/>
              </a:rPr>
              <a:t>年</a:t>
            </a:r>
            <a:endParaRPr lang="zh-TW" altLang="en-US" sz="2400" b="1" dirty="0" smtClean="0"/>
          </a:p>
        </p:txBody>
      </p:sp>
      <p:sp>
        <p:nvSpPr>
          <p:cNvPr id="124" name="雲朵形圖說文字 123"/>
          <p:cNvSpPr/>
          <p:nvPr/>
        </p:nvSpPr>
        <p:spPr>
          <a:xfrm>
            <a:off x="1049244" y="5765481"/>
            <a:ext cx="2028307" cy="795022"/>
          </a:xfrm>
          <a:prstGeom prst="cloudCallout">
            <a:avLst>
              <a:gd name="adj1" fmla="val -16260"/>
              <a:gd name="adj2" fmla="val -112942"/>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TW" sz="1600" b="1" kern="0" dirty="0" smtClean="0">
              <a:latin typeface="Franklin Gothic Book"/>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anose="020B0604030504040204" pitchFamily="34" charset="-120"/>
                <a:ea typeface="微軟正黑體" panose="020B0604030504040204" pitchFamily="34" charset="-120"/>
              </a:rPr>
              <a:t>2007年</a:t>
            </a:r>
            <a:endParaRPr lang="zh-TW" altLang="en-US" sz="2400" b="1" dirty="0" smtClean="0">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1" i="0" u="none" strike="noStrike" kern="0" cap="none" spc="0" normalizeH="0" baseline="0" noProof="0" dirty="0" smtClean="0">
              <a:ln>
                <a:noFill/>
              </a:ln>
              <a:effectLst/>
              <a:uLnTx/>
              <a:uFillTx/>
              <a:latin typeface="Franklin Gothic Book"/>
              <a:ea typeface="微軟正黑體" panose="020B0604030504040204" pitchFamily="34" charset="-120"/>
            </a:endParaRPr>
          </a:p>
        </p:txBody>
      </p:sp>
      <p:sp>
        <p:nvSpPr>
          <p:cNvPr id="59" name="雲朵形圖說文字 58"/>
          <p:cNvSpPr/>
          <p:nvPr/>
        </p:nvSpPr>
        <p:spPr>
          <a:xfrm>
            <a:off x="5856856" y="5956438"/>
            <a:ext cx="2028307" cy="795022"/>
          </a:xfrm>
          <a:prstGeom prst="cloudCallout">
            <a:avLst>
              <a:gd name="adj1" fmla="val -28860"/>
              <a:gd name="adj2" fmla="val -89494"/>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TW" sz="2400" b="1" kern="0" dirty="0" smtClean="0">
              <a:latin typeface="Franklin Gothic Book"/>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anose="020B0604030504040204" pitchFamily="34" charset="-120"/>
                <a:ea typeface="微軟正黑體" panose="020B0604030504040204" pitchFamily="34" charset="-120"/>
              </a:rPr>
              <a:t>2014年</a:t>
            </a:r>
            <a:endParaRPr lang="zh-TW" altLang="en-US" sz="2400" b="1" dirty="0" smtClean="0">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1" i="0" u="none" strike="noStrike" kern="0" cap="none" spc="0" normalizeH="0" baseline="0" noProof="0" dirty="0" smtClean="0">
              <a:ln>
                <a:noFill/>
              </a:ln>
              <a:effectLst/>
              <a:uLnTx/>
              <a:uFillTx/>
              <a:latin typeface="Franklin Gothic Book"/>
              <a:ea typeface="微軟正黑體" panose="020B0604030504040204" pitchFamily="34" charset="-120"/>
            </a:endParaRPr>
          </a:p>
        </p:txBody>
      </p:sp>
      <p:sp>
        <p:nvSpPr>
          <p:cNvPr id="3" name="矩形 2"/>
          <p:cNvSpPr/>
          <p:nvPr/>
        </p:nvSpPr>
        <p:spPr>
          <a:xfrm>
            <a:off x="251520" y="1111512"/>
            <a:ext cx="8784976" cy="892552"/>
          </a:xfrm>
          <a:prstGeom prst="rect">
            <a:avLst/>
          </a:prstGeom>
          <a:effectLst/>
        </p:spPr>
        <p:txBody>
          <a:bodyPr wrap="square">
            <a:spAutoFit/>
          </a:bodyPr>
          <a:lstStyle/>
          <a:p>
            <a:pPr lvl="0">
              <a:spcBef>
                <a:spcPct val="0"/>
              </a:spcBef>
            </a:pPr>
            <a:r>
              <a:rPr lang="zh-TW" altLang="en-US" sz="2400" b="1" dirty="0" smtClean="0">
                <a:solidFill>
                  <a:srgbClr val="002060"/>
                </a:solidFill>
                <a:effectLst/>
                <a:latin typeface="微軟正黑體" panose="020B0604030504040204" pitchFamily="34" charset="-120"/>
                <a:ea typeface="微軟正黑體" panose="020B0604030504040204" pitchFamily="34" charset="-120"/>
                <a:cs typeface="Calibri"/>
                <a:sym typeface="Calibri"/>
              </a:rPr>
              <a:t>提供</a:t>
            </a:r>
            <a:r>
              <a:rPr lang="zh-TW" altLang="en-US" sz="2400" b="1" dirty="0">
                <a:solidFill>
                  <a:srgbClr val="002060"/>
                </a:solidFill>
                <a:effectLst/>
                <a:latin typeface="微軟正黑體" panose="020B0604030504040204" pitchFamily="34" charset="-120"/>
                <a:ea typeface="微軟正黑體" panose="020B0604030504040204" pitchFamily="34" charset="-120"/>
                <a:cs typeface="Calibri"/>
                <a:sym typeface="Calibri"/>
              </a:rPr>
              <a:t>最在地、最優質</a:t>
            </a:r>
            <a:r>
              <a:rPr lang="zh-TW" altLang="en-US" sz="2400" b="1" dirty="0" smtClean="0">
                <a:solidFill>
                  <a:srgbClr val="002060"/>
                </a:solidFill>
                <a:effectLst/>
                <a:latin typeface="微軟正黑體" panose="020B0604030504040204" pitchFamily="34" charset="-120"/>
                <a:ea typeface="微軟正黑體" panose="020B0604030504040204" pitchFamily="34" charset="-120"/>
                <a:cs typeface="Calibri"/>
                <a:sym typeface="Calibri"/>
              </a:rPr>
              <a:t>的電子商務網路服務</a:t>
            </a:r>
            <a:endParaRPr lang="en-US" altLang="zh-TW" sz="2400" b="1" dirty="0" smtClean="0">
              <a:solidFill>
                <a:srgbClr val="002060"/>
              </a:solidFill>
              <a:effectLst/>
              <a:latin typeface="微軟正黑體" panose="020B0604030504040204" pitchFamily="34" charset="-120"/>
              <a:ea typeface="微軟正黑體" panose="020B0604030504040204" pitchFamily="34" charset="-120"/>
              <a:cs typeface="Calibri"/>
              <a:sym typeface="Calibri"/>
            </a:endParaRPr>
          </a:p>
          <a:p>
            <a:pPr lvl="0" algn="r">
              <a:spcBef>
                <a:spcPct val="0"/>
              </a:spcBef>
            </a:pPr>
            <a:r>
              <a:rPr lang="en-US" altLang="zh-TW" sz="2800" b="1" dirty="0" smtClean="0">
                <a:solidFill>
                  <a:srgbClr val="C00000"/>
                </a:solidFill>
                <a:effectLst>
                  <a:reflection blurRad="12700" stA="48000" endA="300" endPos="55000" dir="5400000" sy="-90000" algn="bl" rotWithShape="0"/>
                </a:effectLst>
                <a:latin typeface="Wide Latin" pitchFamily="18" charset="0"/>
                <a:cs typeface="Calibri"/>
                <a:sym typeface="Calibri"/>
              </a:rPr>
              <a:t>24Hr</a:t>
            </a:r>
            <a:r>
              <a:rPr lang="en-US" altLang="zh-TW" sz="2800" b="1" dirty="0" smtClean="0">
                <a:solidFill>
                  <a:srgbClr val="C00000"/>
                </a:solidFill>
                <a:effectLst>
                  <a:reflection blurRad="12700" stA="48000" endA="300" endPos="55000" dir="5400000" sy="-90000" algn="bl" rotWithShape="0"/>
                </a:effectLst>
                <a:latin typeface="微軟正黑體"/>
                <a:cs typeface="Calibri"/>
                <a:sym typeface="Calibri"/>
              </a:rPr>
              <a:t> </a:t>
            </a:r>
            <a:r>
              <a:rPr lang="en-US" altLang="zh-TW" sz="2800" b="1" dirty="0" smtClean="0">
                <a:solidFill>
                  <a:srgbClr val="002060"/>
                </a:solidFill>
                <a:effectLst>
                  <a:reflection blurRad="12700" stA="48000" endA="300" endPos="55000" dir="5400000" sy="-90000" algn="bl" rotWithShape="0"/>
                </a:effectLst>
                <a:latin typeface="微軟正黑體"/>
                <a:cs typeface="Calibri"/>
                <a:sym typeface="Calibri"/>
              </a:rPr>
              <a:t> </a:t>
            </a:r>
            <a:r>
              <a:rPr lang="en-US" altLang="zh-TW" sz="2800" b="1" dirty="0">
                <a:solidFill>
                  <a:srgbClr val="002060"/>
                </a:solidFill>
                <a:effectLst>
                  <a:reflection blurRad="12700" stA="48000" endA="300" endPos="55000" dir="5400000" sy="-90000" algn="bl" rotWithShape="0"/>
                </a:effectLst>
                <a:latin typeface="Calibri"/>
                <a:ea typeface="Calibri"/>
                <a:cs typeface="Times New Roman" pitchFamily="18" charset="0"/>
                <a:sym typeface="Calibri"/>
              </a:rPr>
              <a:t>- </a:t>
            </a:r>
            <a:r>
              <a:rPr lang="en-US" altLang="zh-TW" sz="2800" b="1" dirty="0">
                <a:solidFill>
                  <a:srgbClr val="002060"/>
                </a:solidFill>
                <a:effectLst>
                  <a:reflection blurRad="12700" stA="48000" endA="300" endPos="55000" dir="5400000" sy="-90000" algn="bl" rotWithShape="0"/>
                </a:effectLst>
                <a:latin typeface="微軟正黑體"/>
                <a:cs typeface="Calibri"/>
                <a:sym typeface="Calibri"/>
              </a:rPr>
              <a:t> </a:t>
            </a:r>
            <a:r>
              <a:rPr lang="en-US" altLang="zh-TW" sz="2800" b="1" dirty="0">
                <a:solidFill>
                  <a:srgbClr val="C00000"/>
                </a:solidFill>
                <a:effectLst>
                  <a:reflection blurRad="12700" stA="48000" endA="300" endPos="55000" dir="5400000" sy="-90000" algn="bl" rotWithShape="0"/>
                </a:effectLst>
                <a:latin typeface="Wide Latin" pitchFamily="18" charset="0"/>
                <a:cs typeface="Calibri"/>
                <a:sym typeface="Calibri"/>
              </a:rPr>
              <a:t>6Hr</a:t>
            </a:r>
            <a:r>
              <a:rPr lang="en-US" altLang="zh-TW" sz="2800" b="1" dirty="0">
                <a:solidFill>
                  <a:srgbClr val="C00000"/>
                </a:solidFill>
                <a:effectLst>
                  <a:reflection blurRad="12700" stA="48000" endA="300" endPos="55000" dir="5400000" sy="-90000" algn="bl" rotWithShape="0"/>
                </a:effectLst>
                <a:latin typeface="微軟正黑體"/>
                <a:cs typeface="Calibri"/>
                <a:sym typeface="Calibri"/>
              </a:rPr>
              <a:t>(</a:t>
            </a:r>
            <a:r>
              <a:rPr lang="zh-TW" altLang="en-US" sz="2800" b="1" dirty="0">
                <a:solidFill>
                  <a:srgbClr val="C00000"/>
                </a:solidFill>
                <a:effectLst>
                  <a:reflection blurRad="12700" stA="48000" endA="300" endPos="55000" dir="5400000" sy="-90000" algn="bl" rotWithShape="0"/>
                </a:effectLst>
                <a:latin typeface="微軟正黑體"/>
                <a:cs typeface="Calibri"/>
                <a:sym typeface="Calibri"/>
              </a:rPr>
              <a:t>試辦</a:t>
            </a:r>
            <a:r>
              <a:rPr lang="en-US" altLang="zh-TW" sz="2800" b="1" dirty="0">
                <a:solidFill>
                  <a:srgbClr val="C00000"/>
                </a:solidFill>
                <a:effectLst>
                  <a:reflection blurRad="12700" stA="48000" endA="300" endPos="55000" dir="5400000" sy="-90000" algn="bl" rotWithShape="0"/>
                </a:effectLst>
                <a:latin typeface="微軟正黑體"/>
                <a:cs typeface="Calibri"/>
                <a:sym typeface="Calibri"/>
              </a:rPr>
              <a:t>)</a:t>
            </a:r>
            <a:r>
              <a:rPr lang="en-US" altLang="zh-TW" sz="2800" b="1" dirty="0">
                <a:solidFill>
                  <a:srgbClr val="002060"/>
                </a:solidFill>
                <a:effectLst>
                  <a:reflection blurRad="12700" stA="48000" endA="300" endPos="55000" dir="5400000" sy="-90000" algn="bl" rotWithShape="0"/>
                </a:effectLst>
                <a:latin typeface="微軟正黑體"/>
                <a:cs typeface="Calibri"/>
                <a:sym typeface="Calibri"/>
              </a:rPr>
              <a:t> </a:t>
            </a:r>
            <a:r>
              <a:rPr lang="en-US" altLang="zh-TW" sz="2800" b="1" dirty="0" err="1">
                <a:solidFill>
                  <a:srgbClr val="002060"/>
                </a:solidFill>
                <a:effectLst/>
                <a:latin typeface="微軟正黑體"/>
                <a:cs typeface="Calibri"/>
                <a:sym typeface="Calibri"/>
              </a:rPr>
              <a:t>購物</a:t>
            </a:r>
            <a:endParaRPr lang="zh-TW" altLang="en-US" sz="2800" cap="all" dirty="0">
              <a:solidFill>
                <a:srgbClr val="002060"/>
              </a:solidFill>
              <a:effectLst/>
              <a:latin typeface="Times New Roman" pitchFamily="18" charset="0"/>
              <a:cs typeface="Times New Roman" pitchFamily="18" charset="0"/>
            </a:endParaRPr>
          </a:p>
        </p:txBody>
      </p:sp>
      <p:pic>
        <p:nvPicPr>
          <p:cNvPr id="19" name="圖片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20"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12</a:t>
            </a:r>
            <a:endParaRPr lang="en-US" altLang="ja-JP" dirty="0">
              <a:solidFill>
                <a:schemeClr val="tx1"/>
              </a:solidFill>
            </a:endParaRPr>
          </a:p>
        </p:txBody>
      </p:sp>
    </p:spTree>
    <p:extLst>
      <p:ext uri="{BB962C8B-B14F-4D97-AF65-F5344CB8AC3E}">
        <p14:creationId xmlns:p14="http://schemas.microsoft.com/office/powerpoint/2010/main" xmlns="" val="3980334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3998" y="195152"/>
            <a:ext cx="8229600" cy="1024372"/>
          </a:xfrm>
        </p:spPr>
        <p:txBody>
          <a:bodyPr>
            <a:normAutofit/>
          </a:bodyPr>
          <a:lstStyle/>
          <a:p>
            <a:r>
              <a:rPr lang="en-US" altLang="zh-TW" sz="4000" b="1" cap="none" dirty="0">
                <a:solidFill>
                  <a:schemeClr val="dk1"/>
                </a:solidFill>
                <a:latin typeface="Calibri"/>
                <a:ea typeface="Calibri"/>
                <a:cs typeface="Calibri"/>
                <a:sym typeface="Calibri"/>
              </a:rPr>
              <a:t> </a:t>
            </a:r>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rgbClr val="C00000"/>
                </a:solidFill>
                <a:effectLst>
                  <a:outerShdw blurRad="38100" dist="38100" dir="2700000" algn="tl">
                    <a:srgbClr val="000000">
                      <a:alpha val="43137"/>
                    </a:srgbClr>
                  </a:outerShdw>
                </a:effectLst>
                <a:latin typeface="Wide Latin" pitchFamily="18" charset="0"/>
              </a:rPr>
              <a:t>肆</a:t>
            </a:r>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chemeClr val="tx1"/>
                </a:solidFill>
                <a:latin typeface="+mj-ea"/>
              </a:rPr>
              <a:t>經營再造執行</a:t>
            </a:r>
            <a:r>
              <a:rPr lang="zh-TW" altLang="en-US" b="1" dirty="0" smtClean="0">
                <a:solidFill>
                  <a:schemeClr val="tx1"/>
                </a:solidFill>
                <a:latin typeface="+mj-ea"/>
              </a:rPr>
              <a:t>期</a:t>
            </a:r>
            <a:r>
              <a:rPr lang="en-US" altLang="zh-TW" b="1" dirty="0" smtClean="0">
                <a:solidFill>
                  <a:schemeClr val="tx1"/>
                </a:solidFill>
                <a:latin typeface="+mj-ea"/>
              </a:rPr>
              <a:t>/</a:t>
            </a:r>
            <a:r>
              <a:rPr lang="zh-TW" altLang="en-US" sz="3000" dirty="0">
                <a:ln w="9000" cmpd="sng">
                  <a:solidFill>
                    <a:srgbClr val="FF0000"/>
                  </a:solidFill>
                  <a:prstDash val="solid"/>
                </a:ln>
                <a:solidFill>
                  <a:srgbClr val="FF0000"/>
                </a:solidFill>
                <a:effectLst>
                  <a:reflection blurRad="12700" stA="28000" endPos="45000" dist="1000" dir="5400000" sy="-100000" algn="bl" rotWithShape="0"/>
                </a:effectLst>
                <a:sym typeface="Calibri"/>
              </a:rPr>
              <a:t>流程再造</a:t>
            </a:r>
            <a:r>
              <a:rPr lang="en-US" altLang="zh-TW" sz="1600" b="1" dirty="0" smtClean="0">
                <a:solidFill>
                  <a:srgbClr val="C00000"/>
                </a:solidFill>
                <a:latin typeface="+mj-ea"/>
              </a:rPr>
              <a:t>(3/4)</a:t>
            </a:r>
            <a:endParaRPr lang="zh-TW" altLang="en-US" sz="1600" b="1" dirty="0">
              <a:solidFill>
                <a:schemeClr val="tx1"/>
              </a:solidFill>
              <a:latin typeface="Times New Roman" pitchFamily="18" charset="0"/>
              <a:cs typeface="Times New Roman" pitchFamily="18" charset="0"/>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5" y="1348232"/>
            <a:ext cx="8406642" cy="5313979"/>
          </a:xfrm>
        </p:spPr>
      </p:pic>
      <p:sp>
        <p:nvSpPr>
          <p:cNvPr id="7" name="矩形 6"/>
          <p:cNvSpPr/>
          <p:nvPr/>
        </p:nvSpPr>
        <p:spPr>
          <a:xfrm>
            <a:off x="664199" y="1012957"/>
            <a:ext cx="3507854" cy="400110"/>
          </a:xfrm>
          <a:prstGeom prst="rect">
            <a:avLst/>
          </a:prstGeom>
        </p:spPr>
        <p:txBody>
          <a:bodyPr wrap="square">
            <a:spAutoFit/>
          </a:bodyPr>
          <a:lstStyle/>
          <a:p>
            <a:pPr lvl="0">
              <a:spcBef>
                <a:spcPct val="0"/>
              </a:spcBef>
            </a:pPr>
            <a:r>
              <a:rPr lang="en-US" altLang="zh-TW" sz="2000" b="1" dirty="0" smtClean="0">
                <a:solidFill>
                  <a:srgbClr val="002060"/>
                </a:solidFill>
              </a:rPr>
              <a:t>[</a:t>
            </a:r>
            <a:r>
              <a:rPr lang="zh-TW" altLang="en-US" sz="2000" b="1" dirty="0">
                <a:solidFill>
                  <a:srgbClr val="002060"/>
                </a:solidFill>
              </a:rPr>
              <a:t>快速出貨管理系統</a:t>
            </a:r>
            <a:r>
              <a:rPr lang="en-US" altLang="zh-TW" sz="2000" b="1" dirty="0">
                <a:solidFill>
                  <a:srgbClr val="002060"/>
                </a:solidFill>
              </a:rPr>
              <a:t>]</a:t>
            </a:r>
            <a:endParaRPr lang="zh-TW" altLang="en-US" sz="2000" b="1" dirty="0">
              <a:solidFill>
                <a:srgbClr val="002060"/>
              </a:solidFill>
            </a:endParaRPr>
          </a:p>
        </p:txBody>
      </p:sp>
      <p:sp>
        <p:nvSpPr>
          <p:cNvPr id="8" name="文字方塊 7"/>
          <p:cNvSpPr txBox="1"/>
          <p:nvPr/>
        </p:nvSpPr>
        <p:spPr>
          <a:xfrm>
            <a:off x="6134203" y="5301208"/>
            <a:ext cx="2686269" cy="1323439"/>
          </a:xfrm>
          <a:prstGeom prst="rect">
            <a:avLst/>
          </a:prstGeom>
          <a:solidFill>
            <a:schemeClr val="bg1"/>
          </a:solidFill>
        </p:spPr>
        <p:txBody>
          <a:bodyPr wrap="square" rtlCol="0">
            <a:spAutoFit/>
          </a:bodyPr>
          <a:lstStyle/>
          <a:p>
            <a:r>
              <a:rPr lang="zh-TW" altLang="en-US" sz="2000" b="1" dirty="0" smtClean="0">
                <a:solidFill>
                  <a:srgbClr val="FF0000"/>
                </a:solidFill>
                <a:effectLst>
                  <a:outerShdw blurRad="38100" dist="38100" dir="2700000" algn="tl">
                    <a:srgbClr val="000000">
                      <a:alpha val="43137"/>
                    </a:srgbClr>
                  </a:outerShdw>
                </a:effectLst>
              </a:rPr>
              <a:t>快速出貨管理系統</a:t>
            </a:r>
            <a:endParaRPr lang="en-US" altLang="zh-TW" sz="2000" b="1" dirty="0" smtClean="0">
              <a:solidFill>
                <a:srgbClr val="FF0000"/>
              </a:solidFill>
              <a:effectLst>
                <a:outerShdw blurRad="38100" dist="38100" dir="2700000" algn="tl">
                  <a:srgbClr val="000000">
                    <a:alpha val="43137"/>
                  </a:srgbClr>
                </a:outerShdw>
              </a:effectLst>
            </a:endParaRPr>
          </a:p>
          <a:p>
            <a:pPr marL="273050" indent="-273050">
              <a:buFont typeface="+mj-lt"/>
              <a:buAutoNum type="arabicPeriod"/>
            </a:pPr>
            <a:r>
              <a:rPr lang="zh-TW" altLang="en-US" sz="2000" dirty="0" smtClean="0"/>
              <a:t>出貨資訊透明化</a:t>
            </a:r>
            <a:endParaRPr lang="en-US" altLang="zh-TW" sz="2000" dirty="0" smtClean="0"/>
          </a:p>
          <a:p>
            <a:pPr marL="273050" indent="-273050">
              <a:buFont typeface="+mj-lt"/>
              <a:buAutoNum type="arabicPeriod"/>
            </a:pPr>
            <a:r>
              <a:rPr lang="zh-TW" altLang="en-US" sz="2000" dirty="0" smtClean="0"/>
              <a:t>商品及時進銷存</a:t>
            </a:r>
            <a:endParaRPr lang="en-US" altLang="zh-TW" sz="2000" dirty="0" smtClean="0"/>
          </a:p>
          <a:p>
            <a:pPr marL="273050" indent="-273050">
              <a:buFont typeface="+mj-lt"/>
              <a:buAutoNum type="arabicPeriod"/>
            </a:pPr>
            <a:r>
              <a:rPr lang="zh-TW" altLang="en-US" sz="2000" dirty="0" smtClean="0"/>
              <a:t>進銷調撥自動化</a:t>
            </a:r>
            <a:endParaRPr lang="zh-TW" altLang="en-US" sz="2000" dirty="0"/>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10"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13</a:t>
            </a:r>
            <a:endParaRPr lang="en-US" altLang="ja-JP" dirty="0">
              <a:solidFill>
                <a:schemeClr val="tx1"/>
              </a:solidFill>
            </a:endParaRPr>
          </a:p>
        </p:txBody>
      </p:sp>
    </p:spTree>
    <p:extLst>
      <p:ext uri="{BB962C8B-B14F-4D97-AF65-F5344CB8AC3E}">
        <p14:creationId xmlns:p14="http://schemas.microsoft.com/office/powerpoint/2010/main" xmlns="" val="116988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792088"/>
          </a:xfrm>
        </p:spPr>
        <p:txBody>
          <a:bodyPr>
            <a:normAutofit/>
          </a:bodyPr>
          <a:lstStyle/>
          <a:p>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rgbClr val="C00000"/>
                </a:solidFill>
                <a:effectLst>
                  <a:outerShdw blurRad="38100" dist="38100" dir="2700000" algn="tl">
                    <a:srgbClr val="000000">
                      <a:alpha val="43137"/>
                    </a:srgbClr>
                  </a:outerShdw>
                </a:effectLst>
                <a:latin typeface="Wide Latin" pitchFamily="18" charset="0"/>
              </a:rPr>
              <a:t>肆</a:t>
            </a:r>
            <a:r>
              <a:rPr lang="en-US" altLang="zh-TW" b="1"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chemeClr val="tx1"/>
                </a:solidFill>
                <a:latin typeface="+mj-ea"/>
              </a:rPr>
              <a:t>經營再造</a:t>
            </a:r>
            <a:r>
              <a:rPr lang="zh-TW" altLang="en-US" b="1" dirty="0" smtClean="0">
                <a:solidFill>
                  <a:schemeClr val="tx1"/>
                </a:solidFill>
                <a:latin typeface="+mj-ea"/>
              </a:rPr>
              <a:t>執行期</a:t>
            </a:r>
            <a:r>
              <a:rPr lang="en-US" altLang="zh-TW" b="1" dirty="0" smtClean="0">
                <a:solidFill>
                  <a:schemeClr val="tx1"/>
                </a:solidFill>
                <a:latin typeface="+mj-ea"/>
              </a:rPr>
              <a:t>/</a:t>
            </a:r>
            <a:r>
              <a:rPr lang="zh-TW" altLang="en-US" sz="3000" dirty="0" smtClean="0">
                <a:ln w="9000" cmpd="sng">
                  <a:solidFill>
                    <a:srgbClr val="FF0000"/>
                  </a:solidFill>
                  <a:prstDash val="solid"/>
                </a:ln>
                <a:solidFill>
                  <a:srgbClr val="FF0000"/>
                </a:solidFill>
                <a:effectLst>
                  <a:reflection blurRad="12700" stA="28000" endPos="45000" dist="1000" dir="5400000" sy="-100000" algn="bl" rotWithShape="0"/>
                </a:effectLst>
                <a:sym typeface="Calibri"/>
              </a:rPr>
              <a:t>流程再造</a:t>
            </a:r>
            <a:r>
              <a:rPr lang="en-US" altLang="zh-TW" sz="1600" b="1" dirty="0" smtClean="0">
                <a:solidFill>
                  <a:srgbClr val="C00000"/>
                </a:solidFill>
                <a:latin typeface="+mj-ea"/>
              </a:rPr>
              <a:t>(4/4)</a:t>
            </a:r>
            <a:endParaRPr lang="zh-TW" altLang="en-US" sz="1600" b="1" dirty="0">
              <a:solidFill>
                <a:srgbClr val="002060"/>
              </a:solidFill>
            </a:endParaRPr>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71877" y="1844824"/>
            <a:ext cx="2952328" cy="2664296"/>
          </a:xfrm>
        </p:spPr>
      </p:pic>
      <p:sp>
        <p:nvSpPr>
          <p:cNvPr id="6" name="內容版面配置區 2"/>
          <p:cNvSpPr txBox="1">
            <a:spLocks/>
          </p:cNvSpPr>
          <p:nvPr/>
        </p:nvSpPr>
        <p:spPr>
          <a:xfrm>
            <a:off x="487301" y="1844824"/>
            <a:ext cx="822960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2">
                  <a:lumMod val="75000"/>
                </a:schemeClr>
              </a:buClr>
              <a:buFont typeface="Wingdings" panose="05000000000000000000" pitchFamily="2" charset="2"/>
              <a:buChar char="n"/>
            </a:pPr>
            <a:r>
              <a:rPr lang="zh-TW" altLang="en-US" b="1" dirty="0" smtClean="0"/>
              <a:t>有別於傳統的分門別類存放方式</a:t>
            </a:r>
            <a:endParaRPr lang="en-US" altLang="zh-TW" b="1" dirty="0" smtClean="0"/>
          </a:p>
          <a:p>
            <a:pPr marL="0" indent="0">
              <a:buClr>
                <a:schemeClr val="tx2">
                  <a:lumMod val="75000"/>
                </a:schemeClr>
              </a:buClr>
              <a:buNone/>
            </a:pPr>
            <a:endParaRPr lang="en-US" altLang="zh-TW" sz="800" dirty="0" smtClean="0"/>
          </a:p>
          <a:p>
            <a:pPr>
              <a:buClr>
                <a:schemeClr val="tx2">
                  <a:lumMod val="75000"/>
                </a:schemeClr>
              </a:buClr>
              <a:buFont typeface="Wingdings" panose="05000000000000000000" pitchFamily="2" charset="2"/>
              <a:buChar char="n"/>
            </a:pPr>
            <a:r>
              <a:rPr lang="zh-TW" altLang="en-US" b="1" dirty="0" smtClean="0"/>
              <a:t>商品</a:t>
            </a:r>
            <a:r>
              <a:rPr lang="zh-TW" altLang="en-US" b="1" dirty="0"/>
              <a:t>存放</a:t>
            </a:r>
            <a:r>
              <a:rPr lang="zh-TW" altLang="en-US" b="1" dirty="0" smtClean="0">
                <a:solidFill>
                  <a:srgbClr val="FF0000"/>
                </a:solidFill>
              </a:rPr>
              <a:t>位置最佳化</a:t>
            </a:r>
            <a:endParaRPr lang="en-US" altLang="zh-TW" b="1" dirty="0" smtClean="0">
              <a:solidFill>
                <a:srgbClr val="FF0000"/>
              </a:solidFill>
            </a:endParaRPr>
          </a:p>
          <a:p>
            <a:pPr lvl="1">
              <a:buClr>
                <a:schemeClr val="bg2">
                  <a:lumMod val="50000"/>
                </a:schemeClr>
              </a:buClr>
              <a:buSzPct val="75000"/>
              <a:buFont typeface="Wingdings" panose="05000000000000000000" pitchFamily="2" charset="2"/>
              <a:buChar char="u"/>
            </a:pPr>
            <a:r>
              <a:rPr lang="zh-TW" altLang="en-US" dirty="0"/>
              <a:t>依</a:t>
            </a:r>
            <a:r>
              <a:rPr lang="zh-TW" altLang="en-US" dirty="0" smtClean="0">
                <a:solidFill>
                  <a:srgbClr val="FF0000"/>
                </a:solidFill>
              </a:rPr>
              <a:t>空間</a:t>
            </a:r>
            <a:r>
              <a:rPr lang="zh-TW" altLang="en-US" dirty="0" smtClean="0"/>
              <a:t>決定商品擺放位置</a:t>
            </a:r>
            <a:endParaRPr lang="en-US" altLang="zh-TW" dirty="0" smtClean="0"/>
          </a:p>
          <a:p>
            <a:pPr lvl="1">
              <a:buClr>
                <a:schemeClr val="bg2">
                  <a:lumMod val="50000"/>
                </a:schemeClr>
              </a:buClr>
              <a:buSzPct val="75000"/>
              <a:buFont typeface="Wingdings" panose="05000000000000000000" pitchFamily="2" charset="2"/>
              <a:buChar char="u"/>
            </a:pPr>
            <a:r>
              <a:rPr lang="zh-TW" altLang="en-US" dirty="0" smtClean="0"/>
              <a:t>由</a:t>
            </a:r>
            <a:r>
              <a:rPr lang="zh-TW" altLang="en-US" dirty="0" smtClean="0">
                <a:solidFill>
                  <a:srgbClr val="FF0000"/>
                </a:solidFill>
              </a:rPr>
              <a:t>系統紀錄</a:t>
            </a:r>
            <a:r>
              <a:rPr lang="zh-TW" altLang="en-US" dirty="0"/>
              <a:t>商品存放所有</a:t>
            </a:r>
            <a:r>
              <a:rPr lang="zh-TW" altLang="en-US" dirty="0" smtClean="0"/>
              <a:t>位置</a:t>
            </a:r>
            <a:endParaRPr lang="en-US" altLang="zh-TW" dirty="0" smtClean="0"/>
          </a:p>
          <a:p>
            <a:pPr lvl="1">
              <a:buClr>
                <a:schemeClr val="bg2">
                  <a:lumMod val="50000"/>
                </a:schemeClr>
              </a:buClr>
              <a:buSzPct val="75000"/>
              <a:buFont typeface="Wingdings" panose="05000000000000000000" pitchFamily="2" charset="2"/>
              <a:buChar char="u"/>
            </a:pPr>
            <a:r>
              <a:rPr lang="zh-TW" altLang="en-US" dirty="0"/>
              <a:t>撿貨</a:t>
            </a:r>
            <a:r>
              <a:rPr lang="zh-TW" altLang="en-US" dirty="0" smtClean="0"/>
              <a:t>時依</a:t>
            </a:r>
            <a:r>
              <a:rPr lang="zh-TW" altLang="en-US" dirty="0" smtClean="0">
                <a:solidFill>
                  <a:srgbClr val="FF0000"/>
                </a:solidFill>
              </a:rPr>
              <a:t>庫齡</a:t>
            </a:r>
            <a:r>
              <a:rPr lang="zh-TW" altLang="en-US" dirty="0" smtClean="0"/>
              <a:t>與</a:t>
            </a:r>
            <a:r>
              <a:rPr lang="zh-TW" altLang="en-US" dirty="0" smtClean="0">
                <a:solidFill>
                  <a:srgbClr val="FF0000"/>
                </a:solidFill>
              </a:rPr>
              <a:t>位置</a:t>
            </a:r>
            <a:r>
              <a:rPr lang="zh-TW" altLang="en-US" dirty="0" smtClean="0"/>
              <a:t>決定</a:t>
            </a:r>
            <a:r>
              <a:rPr lang="zh-TW" altLang="en-US" dirty="0" smtClean="0">
                <a:solidFill>
                  <a:srgbClr val="FF0000"/>
                </a:solidFill>
              </a:rPr>
              <a:t>取貨順序</a:t>
            </a:r>
            <a:endParaRPr lang="en-US" altLang="zh-TW" dirty="0" smtClean="0">
              <a:solidFill>
                <a:srgbClr val="FF0000"/>
              </a:solidFill>
            </a:endParaRPr>
          </a:p>
          <a:p>
            <a:pPr marL="274320" lvl="1" indent="0">
              <a:buClr>
                <a:schemeClr val="bg2">
                  <a:lumMod val="50000"/>
                </a:schemeClr>
              </a:buClr>
              <a:buSzPct val="75000"/>
              <a:buNone/>
            </a:pPr>
            <a:endParaRPr lang="en-US" altLang="zh-TW" dirty="0" smtClean="0"/>
          </a:p>
          <a:p>
            <a:pPr>
              <a:buClr>
                <a:schemeClr val="tx2">
                  <a:lumMod val="75000"/>
                </a:schemeClr>
              </a:buClr>
              <a:buFont typeface="Wingdings" panose="05000000000000000000" pitchFamily="2" charset="2"/>
              <a:buChar char="n"/>
            </a:pPr>
            <a:r>
              <a:rPr lang="zh-TW" altLang="en-US" b="1" dirty="0"/>
              <a:t>檢</a:t>
            </a:r>
            <a:r>
              <a:rPr lang="zh-TW" altLang="en-US" b="1" dirty="0" smtClean="0"/>
              <a:t>貨、理貨流程</a:t>
            </a:r>
            <a:endParaRPr lang="en-US" altLang="zh-TW" b="1" dirty="0" smtClean="0"/>
          </a:p>
          <a:p>
            <a:pPr lvl="1">
              <a:buClr>
                <a:schemeClr val="bg2">
                  <a:lumMod val="50000"/>
                </a:schemeClr>
              </a:buClr>
              <a:buSzPct val="75000"/>
              <a:buFont typeface="Wingdings" panose="05000000000000000000" pitchFamily="2" charset="2"/>
              <a:buChar char="u"/>
            </a:pPr>
            <a:r>
              <a:rPr lang="zh-TW" altLang="en-US" dirty="0"/>
              <a:t>系統依訂單，提供</a:t>
            </a:r>
            <a:r>
              <a:rPr lang="en-US" altLang="zh-TW" dirty="0"/>
              <a:t>『</a:t>
            </a:r>
            <a:r>
              <a:rPr lang="zh-TW" altLang="en-US" dirty="0">
                <a:solidFill>
                  <a:srgbClr val="FF0000"/>
                </a:solidFill>
              </a:rPr>
              <a:t>檢貨導航路線圖</a:t>
            </a:r>
            <a:r>
              <a:rPr lang="en-US" altLang="zh-TW" dirty="0" smtClean="0"/>
              <a:t>』</a:t>
            </a:r>
          </a:p>
          <a:p>
            <a:pPr marL="274320" lvl="1" indent="0">
              <a:buClr>
                <a:schemeClr val="bg2">
                  <a:lumMod val="50000"/>
                </a:schemeClr>
              </a:buClr>
              <a:buSzPct val="75000"/>
              <a:buNone/>
            </a:pPr>
            <a:r>
              <a:rPr lang="zh-TW" altLang="en-US" dirty="0" smtClean="0"/>
              <a:t> 系統自動列印訂單</a:t>
            </a:r>
            <a:r>
              <a:rPr lang="en-US" altLang="zh-TW" dirty="0" smtClean="0">
                <a:sym typeface="Wingdings" panose="05000000000000000000" pitchFamily="2" charset="2"/>
              </a:rPr>
              <a:t></a:t>
            </a:r>
            <a:r>
              <a:rPr lang="zh-TW" altLang="en-US" dirty="0" smtClean="0">
                <a:sym typeface="Wingdings" panose="05000000000000000000" pitchFamily="2" charset="2"/>
              </a:rPr>
              <a:t>提供</a:t>
            </a:r>
            <a:r>
              <a:rPr lang="zh-TW" altLang="en-US" dirty="0"/>
              <a:t>檢貨導航路線</a:t>
            </a:r>
            <a:r>
              <a:rPr lang="zh-TW" altLang="en-US" dirty="0" smtClean="0"/>
              <a:t>圖</a:t>
            </a:r>
            <a:r>
              <a:rPr lang="en-US" altLang="zh-TW" dirty="0" smtClean="0">
                <a:sym typeface="Wingdings" panose="05000000000000000000" pitchFamily="2" charset="2"/>
              </a:rPr>
              <a:t></a:t>
            </a:r>
            <a:r>
              <a:rPr lang="zh-TW" altLang="en-US" dirty="0" smtClean="0">
                <a:sym typeface="Wingdings" panose="05000000000000000000" pitchFamily="2" charset="2"/>
              </a:rPr>
              <a:t>工作人員檢貨、理貨</a:t>
            </a:r>
            <a:r>
              <a:rPr lang="en-US" altLang="zh-TW" dirty="0" smtClean="0">
                <a:sym typeface="Wingdings" panose="05000000000000000000" pitchFamily="2" charset="2"/>
              </a:rPr>
              <a:t></a:t>
            </a:r>
          </a:p>
          <a:p>
            <a:pPr marL="274320" lvl="1" indent="0">
              <a:buClr>
                <a:schemeClr val="bg2">
                  <a:lumMod val="50000"/>
                </a:schemeClr>
              </a:buClr>
              <a:buSzPct val="75000"/>
              <a:buNone/>
            </a:pPr>
            <a:r>
              <a:rPr lang="en-US" altLang="zh-TW" dirty="0" smtClean="0">
                <a:sym typeface="Wingdings" panose="05000000000000000000" pitchFamily="2" charset="2"/>
              </a:rPr>
              <a:t> </a:t>
            </a:r>
            <a:r>
              <a:rPr lang="zh-TW" altLang="en-US" dirty="0" smtClean="0">
                <a:sym typeface="Wingdings" panose="05000000000000000000" pitchFamily="2" charset="2"/>
              </a:rPr>
              <a:t>訂單核對、貨品出倉</a:t>
            </a:r>
            <a:r>
              <a:rPr lang="en-US" altLang="zh-TW" dirty="0" smtClean="0">
                <a:sym typeface="Wingdings" panose="05000000000000000000" pitchFamily="2" charset="2"/>
              </a:rPr>
              <a:t></a:t>
            </a:r>
            <a:r>
              <a:rPr lang="zh-TW" altLang="en-US" dirty="0" smtClean="0">
                <a:sym typeface="Wingdings" panose="05000000000000000000" pitchFamily="2" charset="2"/>
              </a:rPr>
              <a:t>貨品包裝、貼上宅配單</a:t>
            </a:r>
            <a:r>
              <a:rPr lang="en-US" altLang="zh-TW" dirty="0" smtClean="0">
                <a:sym typeface="Wingdings" panose="05000000000000000000" pitchFamily="2" charset="2"/>
              </a:rPr>
              <a:t></a:t>
            </a:r>
            <a:r>
              <a:rPr lang="zh-TW" altLang="en-US" dirty="0" smtClean="0">
                <a:sym typeface="Wingdings" panose="05000000000000000000" pitchFamily="2" charset="2"/>
              </a:rPr>
              <a:t>物流業者專人駐站</a:t>
            </a:r>
            <a:endParaRPr lang="en-US" altLang="zh-TW" dirty="0" smtClean="0">
              <a:sym typeface="Wingdings" panose="05000000000000000000" pitchFamily="2" charset="2"/>
            </a:endParaRPr>
          </a:p>
          <a:p>
            <a:pPr marL="274320" lvl="1" indent="0">
              <a:buClr>
                <a:schemeClr val="bg2">
                  <a:lumMod val="50000"/>
                </a:schemeClr>
              </a:buClr>
              <a:buSzPct val="75000"/>
              <a:buNone/>
            </a:pPr>
            <a:r>
              <a:rPr lang="zh-TW" altLang="en-US" dirty="0">
                <a:sym typeface="Wingdings" panose="05000000000000000000" pitchFamily="2" charset="2"/>
              </a:rPr>
              <a:t> </a:t>
            </a:r>
            <a:r>
              <a:rPr lang="zh-TW" altLang="en-US" dirty="0" smtClean="0">
                <a:sym typeface="Wingdings" panose="05000000000000000000" pitchFamily="2" charset="2"/>
              </a:rPr>
              <a:t>進行分類與配送</a:t>
            </a:r>
            <a:endParaRPr lang="en-US" altLang="zh-TW" dirty="0"/>
          </a:p>
        </p:txBody>
      </p:sp>
      <p:sp>
        <p:nvSpPr>
          <p:cNvPr id="3" name="矩形 2"/>
          <p:cNvSpPr/>
          <p:nvPr/>
        </p:nvSpPr>
        <p:spPr>
          <a:xfrm>
            <a:off x="501218" y="1196030"/>
            <a:ext cx="4240263" cy="523220"/>
          </a:xfrm>
          <a:prstGeom prst="rect">
            <a:avLst/>
          </a:prstGeom>
        </p:spPr>
        <p:txBody>
          <a:bodyPr wrap="none">
            <a:spAutoFit/>
          </a:bodyPr>
          <a:lstStyle/>
          <a:p>
            <a:r>
              <a:rPr lang="zh-TW" altLang="en-US" sz="2800" b="1" dirty="0" smtClean="0">
                <a:solidFill>
                  <a:srgbClr val="FF0000"/>
                </a:solidFill>
              </a:rPr>
              <a:t>硬碟</a:t>
            </a:r>
            <a:r>
              <a:rPr lang="zh-TW" altLang="en-US" sz="2800" b="1" dirty="0">
                <a:solidFill>
                  <a:srgbClr val="FF0000"/>
                </a:solidFill>
              </a:rPr>
              <a:t>式</a:t>
            </a:r>
            <a:r>
              <a:rPr lang="zh-TW" altLang="en-US" sz="2800" b="1" dirty="0">
                <a:solidFill>
                  <a:srgbClr val="002060"/>
                </a:solidFill>
              </a:rPr>
              <a:t>倉儲管理儲存</a:t>
            </a:r>
            <a:r>
              <a:rPr lang="zh-TW" altLang="en-US" sz="2800" b="1" dirty="0" smtClean="0">
                <a:solidFill>
                  <a:srgbClr val="002060"/>
                </a:solidFill>
              </a:rPr>
              <a:t>模式</a:t>
            </a:r>
            <a:endParaRPr lang="zh-TW" altLang="en-US" sz="2800" b="1" dirty="0">
              <a:solidFill>
                <a:srgbClr val="002060"/>
              </a:solidFill>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7"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14</a:t>
            </a:r>
            <a:endParaRPr lang="en-US" altLang="ja-JP" dirty="0">
              <a:solidFill>
                <a:schemeClr val="tx1"/>
              </a:solidFill>
            </a:endParaRPr>
          </a:p>
        </p:txBody>
      </p:sp>
    </p:spTree>
    <p:extLst>
      <p:ext uri="{BB962C8B-B14F-4D97-AF65-F5344CB8AC3E}">
        <p14:creationId xmlns:p14="http://schemas.microsoft.com/office/powerpoint/2010/main" xmlns="" val="3855729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xmlns="" val="4151445823"/>
              </p:ext>
            </p:extLst>
          </p:nvPr>
        </p:nvGraphicFramePr>
        <p:xfrm>
          <a:off x="-36512" y="1397000"/>
          <a:ext cx="8352928"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611560" y="1700808"/>
            <a:ext cx="2262158" cy="646331"/>
          </a:xfrm>
          <a:prstGeom prst="rect">
            <a:avLst/>
          </a:prstGeom>
          <a:noFill/>
        </p:spPr>
        <p:txBody>
          <a:bodyPr wrap="none" rtlCol="0">
            <a:spAutoFit/>
          </a:bodyPr>
          <a:lstStyle/>
          <a:p>
            <a:r>
              <a:rPr lang="zh-TW" altLang="en-US" b="1" dirty="0" smtClean="0">
                <a:solidFill>
                  <a:srgbClr val="002060"/>
                </a:solidFill>
              </a:rPr>
              <a:t>顧好顧客，增加福利</a:t>
            </a:r>
            <a:r>
              <a:rPr lang="en-US" altLang="zh-TW" b="1" dirty="0" smtClean="0">
                <a:solidFill>
                  <a:srgbClr val="002060"/>
                </a:solidFill>
              </a:rPr>
              <a:t/>
            </a:r>
            <a:br>
              <a:rPr lang="en-US" altLang="zh-TW" b="1" dirty="0" smtClean="0">
                <a:solidFill>
                  <a:srgbClr val="002060"/>
                </a:solidFill>
              </a:rPr>
            </a:br>
            <a:r>
              <a:rPr lang="zh-TW" altLang="en-US" b="1" dirty="0" smtClean="0">
                <a:solidFill>
                  <a:srgbClr val="002060"/>
                </a:solidFill>
              </a:rPr>
              <a:t>抓穩電子商務契機</a:t>
            </a:r>
            <a:endParaRPr lang="zh-TW" altLang="en-US" b="1" dirty="0">
              <a:solidFill>
                <a:srgbClr val="002060"/>
              </a:solidFill>
            </a:endParaRPr>
          </a:p>
        </p:txBody>
      </p:sp>
      <p:sp>
        <p:nvSpPr>
          <p:cNvPr id="7" name="文字方塊 6"/>
          <p:cNvSpPr txBox="1"/>
          <p:nvPr/>
        </p:nvSpPr>
        <p:spPr>
          <a:xfrm>
            <a:off x="251520" y="3513075"/>
            <a:ext cx="1584176" cy="646331"/>
          </a:xfrm>
          <a:prstGeom prst="rect">
            <a:avLst/>
          </a:prstGeom>
          <a:noFill/>
        </p:spPr>
        <p:txBody>
          <a:bodyPr wrap="square" rtlCol="0">
            <a:spAutoFit/>
          </a:bodyPr>
          <a:lstStyle/>
          <a:p>
            <a:r>
              <a:rPr lang="en-US" altLang="zh-TW" b="1" dirty="0" smtClean="0">
                <a:solidFill>
                  <a:srgbClr val="002060"/>
                </a:solidFill>
              </a:rPr>
              <a:t>24</a:t>
            </a:r>
            <a:r>
              <a:rPr lang="zh-TW" altLang="en-US" b="1" dirty="0" smtClean="0">
                <a:solidFill>
                  <a:srgbClr val="002060"/>
                </a:solidFill>
              </a:rPr>
              <a:t>小時送貨提升為</a:t>
            </a:r>
            <a:r>
              <a:rPr lang="en-US" altLang="zh-TW" b="1" dirty="0" smtClean="0">
                <a:solidFill>
                  <a:srgbClr val="002060"/>
                </a:solidFill>
              </a:rPr>
              <a:t>6</a:t>
            </a:r>
            <a:r>
              <a:rPr lang="zh-TW" altLang="en-US" b="1" dirty="0" smtClean="0">
                <a:solidFill>
                  <a:srgbClr val="002060"/>
                </a:solidFill>
              </a:rPr>
              <a:t>小時</a:t>
            </a:r>
            <a:endParaRPr lang="zh-TW" altLang="en-US" b="1" dirty="0">
              <a:solidFill>
                <a:srgbClr val="002060"/>
              </a:solidFill>
            </a:endParaRPr>
          </a:p>
        </p:txBody>
      </p:sp>
      <p:sp>
        <p:nvSpPr>
          <p:cNvPr id="8" name="文字方塊 7"/>
          <p:cNvSpPr txBox="1"/>
          <p:nvPr/>
        </p:nvSpPr>
        <p:spPr>
          <a:xfrm>
            <a:off x="6804248" y="3189909"/>
            <a:ext cx="2339752" cy="646331"/>
          </a:xfrm>
          <a:prstGeom prst="rect">
            <a:avLst/>
          </a:prstGeom>
          <a:noFill/>
        </p:spPr>
        <p:txBody>
          <a:bodyPr wrap="square" rtlCol="0">
            <a:spAutoFit/>
          </a:bodyPr>
          <a:lstStyle/>
          <a:p>
            <a:r>
              <a:rPr lang="zh-TW" altLang="en-US" b="1" dirty="0" smtClean="0">
                <a:solidFill>
                  <a:srgbClr val="002060"/>
                </a:solidFill>
              </a:rPr>
              <a:t>激勵員工，有效運籌</a:t>
            </a:r>
            <a:r>
              <a:rPr lang="en-US" altLang="zh-TW" b="1" dirty="0" smtClean="0">
                <a:solidFill>
                  <a:srgbClr val="002060"/>
                </a:solidFill>
              </a:rPr>
              <a:t/>
            </a:r>
            <a:br>
              <a:rPr lang="en-US" altLang="zh-TW" b="1" dirty="0" smtClean="0">
                <a:solidFill>
                  <a:srgbClr val="002060"/>
                </a:solidFill>
              </a:rPr>
            </a:br>
            <a:r>
              <a:rPr lang="zh-TW" altLang="en-US" b="1" dirty="0" smtClean="0">
                <a:solidFill>
                  <a:srgbClr val="002060"/>
                </a:solidFill>
              </a:rPr>
              <a:t>對顧客價值提升</a:t>
            </a:r>
            <a:endParaRPr lang="zh-TW" altLang="en-US" b="1" dirty="0">
              <a:solidFill>
                <a:srgbClr val="002060"/>
              </a:solidFill>
            </a:endParaRPr>
          </a:p>
        </p:txBody>
      </p:sp>
      <p:sp>
        <p:nvSpPr>
          <p:cNvPr id="9"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a:t>
            </a:r>
            <a:r>
              <a:rPr lang="en-US" altLang="zh-TW" dirty="0" smtClean="0">
                <a:solidFill>
                  <a:schemeClr val="tx1"/>
                </a:solidFill>
              </a:rPr>
              <a:t>5</a:t>
            </a:r>
            <a:endParaRPr lang="en-US" altLang="ja-JP" dirty="0">
              <a:solidFill>
                <a:schemeClr val="tx1"/>
              </a:solidFill>
            </a:endParaRPr>
          </a:p>
        </p:txBody>
      </p:sp>
      <p:pic>
        <p:nvPicPr>
          <p:cNvPr id="10" name="圖片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11" name="Title 1"/>
          <p:cNvSpPr txBox="1">
            <a:spLocks/>
          </p:cNvSpPr>
          <p:nvPr/>
        </p:nvSpPr>
        <p:spPr>
          <a:xfrm>
            <a:off x="179512" y="332656"/>
            <a:ext cx="8064896"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smtClean="0">
                <a:solidFill>
                  <a:srgbClr val="C00000"/>
                </a:solidFill>
                <a:effectLst>
                  <a:outerShdw blurRad="38100" dist="38100" dir="2700000" algn="tl">
                    <a:srgbClr val="000000">
                      <a:alpha val="43137"/>
                    </a:srgbClr>
                  </a:outerShdw>
                </a:effectLst>
                <a:latin typeface="Wide Latin" pitchFamily="18" charset="0"/>
              </a:rPr>
              <a:t>伍</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dirty="0" smtClean="0">
                <a:solidFill>
                  <a:schemeClr val="tx1"/>
                </a:solidFill>
                <a:latin typeface="+mj-ea"/>
              </a:rPr>
              <a:t>經營再造評定期</a:t>
            </a:r>
            <a:r>
              <a:rPr lang="en-US" altLang="zh-TW" sz="4000" b="1" dirty="0" smtClean="0">
                <a:solidFill>
                  <a:schemeClr val="tx1"/>
                </a:solidFill>
                <a:latin typeface="+mj-ea"/>
              </a:rPr>
              <a:t>/</a:t>
            </a:r>
            <a:r>
              <a:rPr lang="zh-TW" altLang="en-US" sz="3100" b="1" dirty="0" smtClean="0">
                <a:solidFill>
                  <a:srgbClr val="FF0000"/>
                </a:solidFill>
                <a:latin typeface="+mj-ea"/>
              </a:rPr>
              <a:t>方法</a:t>
            </a:r>
            <a:r>
              <a:rPr lang="zh-TW" altLang="en-US" sz="3100" b="1" dirty="0">
                <a:solidFill>
                  <a:srgbClr val="FF0000"/>
                </a:solidFill>
                <a:latin typeface="+mj-ea"/>
              </a:rPr>
              <a:t>與目的</a:t>
            </a:r>
            <a:r>
              <a:rPr lang="en-US" altLang="zh-TW" sz="1800" b="1" dirty="0" smtClean="0">
                <a:solidFill>
                  <a:schemeClr val="accent2">
                    <a:lumMod val="75000"/>
                  </a:schemeClr>
                </a:solidFill>
                <a:latin typeface="+mj-ea"/>
              </a:rPr>
              <a:t>(1/4)</a:t>
            </a:r>
            <a:endParaRPr lang="en-US" sz="1800" b="1" dirty="0">
              <a:solidFill>
                <a:srgbClr val="FF0000"/>
              </a:solidFill>
              <a:latin typeface="+mj-ea"/>
            </a:endParaRPr>
          </a:p>
        </p:txBody>
      </p:sp>
      <p:sp>
        <p:nvSpPr>
          <p:cNvPr id="2" name="文字方塊 1"/>
          <p:cNvSpPr txBox="1"/>
          <p:nvPr/>
        </p:nvSpPr>
        <p:spPr>
          <a:xfrm>
            <a:off x="5652120" y="1393612"/>
            <a:ext cx="2955025" cy="523220"/>
          </a:xfrm>
          <a:prstGeom prst="rect">
            <a:avLst/>
          </a:prstGeom>
          <a:noFill/>
        </p:spPr>
        <p:txBody>
          <a:bodyPr wrap="square" rtlCol="0">
            <a:spAutoFit/>
          </a:bodyPr>
          <a:lstStyle/>
          <a:p>
            <a:r>
              <a:rPr lang="zh-TW" altLang="en-US" sz="2800" b="1" dirty="0">
                <a:solidFill>
                  <a:srgbClr val="0070C0"/>
                </a:solidFill>
              </a:rPr>
              <a:t>再凍</a:t>
            </a:r>
            <a:r>
              <a:rPr lang="en-US" altLang="zh-TW" sz="2800" b="1" dirty="0">
                <a:solidFill>
                  <a:srgbClr val="0070C0"/>
                </a:solidFill>
              </a:rPr>
              <a:t>,</a:t>
            </a:r>
            <a:r>
              <a:rPr lang="en-US" altLang="zh-TW" sz="2800" b="1" dirty="0" smtClean="0">
                <a:solidFill>
                  <a:srgbClr val="0070C0"/>
                </a:solidFill>
              </a:rPr>
              <a:t>Refreezing</a:t>
            </a:r>
            <a:endParaRPr lang="zh-TW" altLang="en-US" sz="2800" b="1" dirty="0">
              <a:solidFill>
                <a:srgbClr val="0070C0"/>
              </a:solidFill>
            </a:endParaRPr>
          </a:p>
        </p:txBody>
      </p:sp>
    </p:spTree>
    <p:extLst>
      <p:ext uri="{BB962C8B-B14F-4D97-AF65-F5344CB8AC3E}">
        <p14:creationId xmlns:p14="http://schemas.microsoft.com/office/powerpoint/2010/main" xmlns="" val="527368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橢圓 13"/>
          <p:cNvSpPr/>
          <p:nvPr/>
        </p:nvSpPr>
        <p:spPr>
          <a:xfrm>
            <a:off x="3635896" y="1412776"/>
            <a:ext cx="5422395" cy="2232248"/>
          </a:xfrm>
          <a:prstGeom prst="ellipse">
            <a:avLst/>
          </a:prstGeom>
          <a:gradFill flip="none" rotWithShape="1">
            <a:gsLst>
              <a:gs pos="0">
                <a:schemeClr val="accent4">
                  <a:tint val="66000"/>
                  <a:satMod val="160000"/>
                  <a:alpha val="39000"/>
                </a:schemeClr>
              </a:gs>
              <a:gs pos="50000">
                <a:schemeClr val="accent4">
                  <a:tint val="44500"/>
                  <a:satMod val="160000"/>
                </a:schemeClr>
              </a:gs>
              <a:gs pos="100000">
                <a:schemeClr val="accent4">
                  <a:tint val="23500"/>
                  <a:satMod val="160000"/>
                </a:schemeClr>
              </a:gs>
            </a:gsLst>
            <a:lin ang="54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矩形 1"/>
          <p:cNvSpPr/>
          <p:nvPr/>
        </p:nvSpPr>
        <p:spPr>
          <a:xfrm rot="10800000">
            <a:off x="0" y="3717032"/>
            <a:ext cx="9144000" cy="3155578"/>
          </a:xfrm>
          <a:prstGeom prst="rect">
            <a:avLst/>
          </a:prstGeom>
          <a:gradFill flip="none" rotWithShape="1">
            <a:gsLst>
              <a:gs pos="0">
                <a:schemeClr val="accent1">
                  <a:tint val="66000"/>
                  <a:satMod val="160000"/>
                  <a:alpha val="46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資料庫圖表 3"/>
          <p:cNvGraphicFramePr/>
          <p:nvPr>
            <p:extLst>
              <p:ext uri="{D42A27DB-BD31-4B8C-83A1-F6EECF244321}">
                <p14:modId xmlns:p14="http://schemas.microsoft.com/office/powerpoint/2010/main" xmlns="" val="4015563975"/>
              </p:ext>
            </p:extLst>
          </p:nvPr>
        </p:nvGraphicFramePr>
        <p:xfrm>
          <a:off x="-553348" y="881336"/>
          <a:ext cx="856895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3635896" y="5949280"/>
            <a:ext cx="4530204" cy="923330"/>
          </a:xfrm>
          <a:prstGeom prst="rect">
            <a:avLst/>
          </a:prstGeom>
          <a:noFill/>
        </p:spPr>
        <p:txBody>
          <a:bodyPr wrap="square" rtlCol="0">
            <a:spAutoFit/>
          </a:bodyPr>
          <a:lstStyle/>
          <a:p>
            <a:pPr lvl="0"/>
            <a:r>
              <a:rPr lang="zh-TW" altLang="en-US" b="1" dirty="0">
                <a:solidFill>
                  <a:schemeClr val="accent4">
                    <a:lumMod val="75000"/>
                  </a:schemeClr>
                </a:solidFill>
              </a:rPr>
              <a:t>有效</a:t>
            </a:r>
            <a:r>
              <a:rPr lang="zh-TW" altLang="en-US" b="1" dirty="0" smtClean="0">
                <a:solidFill>
                  <a:schemeClr val="accent4">
                    <a:lumMod val="75000"/>
                  </a:schemeClr>
                </a:solidFill>
              </a:rPr>
              <a:t>溝通、策略</a:t>
            </a:r>
            <a:r>
              <a:rPr lang="zh-TW" altLang="en-US" b="1" dirty="0">
                <a:solidFill>
                  <a:schemeClr val="accent4">
                    <a:lumMod val="75000"/>
                  </a:schemeClr>
                </a:solidFill>
              </a:rPr>
              <a:t>性</a:t>
            </a:r>
            <a:r>
              <a:rPr lang="zh-TW" altLang="en-US" b="1" dirty="0" smtClean="0">
                <a:solidFill>
                  <a:schemeClr val="accent4">
                    <a:lumMod val="75000"/>
                  </a:schemeClr>
                </a:solidFill>
              </a:rPr>
              <a:t>訓練、</a:t>
            </a:r>
            <a:r>
              <a:rPr lang="en-US" altLang="zh-TW" b="1" dirty="0" smtClean="0">
                <a:solidFill>
                  <a:schemeClr val="accent4">
                    <a:lumMod val="75000"/>
                  </a:schemeClr>
                </a:solidFill>
              </a:rPr>
              <a:t/>
            </a:r>
            <a:br>
              <a:rPr lang="en-US" altLang="zh-TW" b="1" dirty="0" smtClean="0">
                <a:solidFill>
                  <a:schemeClr val="accent4">
                    <a:lumMod val="75000"/>
                  </a:schemeClr>
                </a:solidFill>
              </a:rPr>
            </a:br>
            <a:r>
              <a:rPr lang="zh-TW" altLang="en-US" b="1" dirty="0" smtClean="0">
                <a:solidFill>
                  <a:schemeClr val="accent4">
                    <a:lumMod val="75000"/>
                  </a:schemeClr>
                </a:solidFill>
              </a:rPr>
              <a:t>激勵員工、投資研發</a:t>
            </a:r>
            <a:endParaRPr lang="zh-TW" altLang="en-US" b="1" dirty="0">
              <a:solidFill>
                <a:schemeClr val="accent4">
                  <a:lumMod val="75000"/>
                </a:schemeClr>
              </a:solidFill>
            </a:endParaRPr>
          </a:p>
          <a:p>
            <a:endParaRPr lang="zh-TW" altLang="en-US" dirty="0">
              <a:solidFill>
                <a:schemeClr val="accent4">
                  <a:lumMod val="75000"/>
                </a:schemeClr>
              </a:solidFill>
            </a:endParaRPr>
          </a:p>
        </p:txBody>
      </p:sp>
      <p:sp>
        <p:nvSpPr>
          <p:cNvPr id="6" name="文字方塊 5"/>
          <p:cNvSpPr txBox="1"/>
          <p:nvPr/>
        </p:nvSpPr>
        <p:spPr>
          <a:xfrm>
            <a:off x="5724128" y="5158933"/>
            <a:ext cx="2991482" cy="646331"/>
          </a:xfrm>
          <a:prstGeom prst="rect">
            <a:avLst/>
          </a:prstGeom>
          <a:noFill/>
        </p:spPr>
        <p:txBody>
          <a:bodyPr wrap="square" rtlCol="0">
            <a:spAutoFit/>
          </a:bodyPr>
          <a:lstStyle/>
          <a:p>
            <a:pPr lvl="0"/>
            <a:r>
              <a:rPr lang="zh-TW" altLang="en-US" b="1" dirty="0">
                <a:solidFill>
                  <a:schemeClr val="accent4">
                    <a:lumMod val="75000"/>
                  </a:schemeClr>
                </a:solidFill>
              </a:rPr>
              <a:t>有效率的運送及運籌</a:t>
            </a:r>
            <a:r>
              <a:rPr lang="en-US" altLang="zh-TW" b="1" dirty="0">
                <a:solidFill>
                  <a:schemeClr val="accent4">
                    <a:lumMod val="75000"/>
                  </a:schemeClr>
                </a:solidFill>
              </a:rPr>
              <a:t/>
            </a:r>
            <a:br>
              <a:rPr lang="en-US" altLang="zh-TW" b="1" dirty="0">
                <a:solidFill>
                  <a:schemeClr val="accent4">
                    <a:lumMod val="75000"/>
                  </a:schemeClr>
                </a:solidFill>
              </a:rPr>
            </a:br>
            <a:r>
              <a:rPr lang="zh-TW" altLang="en-US" b="1" dirty="0">
                <a:solidFill>
                  <a:schemeClr val="accent4">
                    <a:lumMod val="75000"/>
                  </a:schemeClr>
                </a:solidFill>
              </a:rPr>
              <a:t>倉儲及資訊系統的加</a:t>
            </a:r>
            <a:r>
              <a:rPr lang="zh-TW" altLang="en-US" b="1" dirty="0" smtClean="0">
                <a:solidFill>
                  <a:schemeClr val="accent4">
                    <a:lumMod val="75000"/>
                  </a:schemeClr>
                </a:solidFill>
              </a:rPr>
              <a:t>持</a:t>
            </a:r>
            <a:endParaRPr lang="zh-TW" altLang="en-US" dirty="0">
              <a:solidFill>
                <a:schemeClr val="accent4">
                  <a:lumMod val="75000"/>
                </a:schemeClr>
              </a:solidFill>
            </a:endParaRPr>
          </a:p>
        </p:txBody>
      </p:sp>
      <p:sp>
        <p:nvSpPr>
          <p:cNvPr id="7" name="文字方塊 6"/>
          <p:cNvSpPr txBox="1"/>
          <p:nvPr/>
        </p:nvSpPr>
        <p:spPr>
          <a:xfrm>
            <a:off x="6588224" y="3933056"/>
            <a:ext cx="4176464" cy="923330"/>
          </a:xfrm>
          <a:prstGeom prst="rect">
            <a:avLst/>
          </a:prstGeom>
          <a:noFill/>
        </p:spPr>
        <p:txBody>
          <a:bodyPr wrap="square" rtlCol="0">
            <a:spAutoFit/>
          </a:bodyPr>
          <a:lstStyle/>
          <a:p>
            <a:pPr lvl="0"/>
            <a:r>
              <a:rPr lang="zh-TW" altLang="en-US" b="1" dirty="0">
                <a:solidFill>
                  <a:schemeClr val="accent4">
                    <a:lumMod val="75000"/>
                  </a:schemeClr>
                </a:solidFill>
              </a:rPr>
              <a:t>免運費與快速送貨</a:t>
            </a:r>
            <a:r>
              <a:rPr lang="en-US" altLang="zh-TW" b="1" dirty="0">
                <a:solidFill>
                  <a:schemeClr val="accent4">
                    <a:lumMod val="75000"/>
                  </a:schemeClr>
                </a:solidFill>
              </a:rPr>
              <a:t/>
            </a:r>
            <a:br>
              <a:rPr lang="en-US" altLang="zh-TW" b="1" dirty="0">
                <a:solidFill>
                  <a:schemeClr val="accent4">
                    <a:lumMod val="75000"/>
                  </a:schemeClr>
                </a:solidFill>
              </a:rPr>
            </a:br>
            <a:r>
              <a:rPr lang="zh-TW" altLang="en-US" b="1" dirty="0">
                <a:solidFill>
                  <a:schemeClr val="accent4">
                    <a:lumMod val="75000"/>
                  </a:schemeClr>
                </a:solidFill>
              </a:rPr>
              <a:t>提升對顧客的服務</a:t>
            </a:r>
          </a:p>
          <a:p>
            <a:endParaRPr lang="zh-TW" altLang="en-US" dirty="0">
              <a:solidFill>
                <a:schemeClr val="accent4">
                  <a:lumMod val="75000"/>
                </a:schemeClr>
              </a:solidFill>
            </a:endParaRPr>
          </a:p>
        </p:txBody>
      </p:sp>
      <p:sp>
        <p:nvSpPr>
          <p:cNvPr id="8" name="文字方塊 7"/>
          <p:cNvSpPr txBox="1"/>
          <p:nvPr/>
        </p:nvSpPr>
        <p:spPr>
          <a:xfrm>
            <a:off x="6948264" y="2554559"/>
            <a:ext cx="2237227" cy="923330"/>
          </a:xfrm>
          <a:prstGeom prst="rect">
            <a:avLst/>
          </a:prstGeom>
          <a:noFill/>
        </p:spPr>
        <p:txBody>
          <a:bodyPr wrap="square" rtlCol="0">
            <a:spAutoFit/>
          </a:bodyPr>
          <a:lstStyle/>
          <a:p>
            <a:pPr lvl="0"/>
            <a:r>
              <a:rPr lang="zh-TW" altLang="en-US" b="1" dirty="0">
                <a:solidFill>
                  <a:schemeClr val="accent4">
                    <a:lumMod val="75000"/>
                  </a:schemeClr>
                </a:solidFill>
              </a:rPr>
              <a:t>有效降低成本</a:t>
            </a:r>
            <a:r>
              <a:rPr lang="en-US" altLang="zh-TW" b="1" dirty="0">
                <a:solidFill>
                  <a:schemeClr val="accent4">
                    <a:lumMod val="75000"/>
                  </a:schemeClr>
                </a:solidFill>
              </a:rPr>
              <a:t/>
            </a:r>
            <a:br>
              <a:rPr lang="en-US" altLang="zh-TW" b="1" dirty="0">
                <a:solidFill>
                  <a:schemeClr val="accent4">
                    <a:lumMod val="75000"/>
                  </a:schemeClr>
                </a:solidFill>
              </a:rPr>
            </a:br>
            <a:r>
              <a:rPr lang="zh-TW" altLang="en-US" b="1" dirty="0">
                <a:solidFill>
                  <a:schemeClr val="accent4">
                    <a:lumMod val="75000"/>
                  </a:schemeClr>
                </a:solidFill>
              </a:rPr>
              <a:t>利潤穩定成長</a:t>
            </a:r>
          </a:p>
          <a:p>
            <a:endParaRPr lang="zh-TW" altLang="en-US" dirty="0">
              <a:solidFill>
                <a:schemeClr val="accent4">
                  <a:lumMod val="75000"/>
                </a:schemeClr>
              </a:solidFill>
            </a:endParaRPr>
          </a:p>
        </p:txBody>
      </p:sp>
      <p:pic>
        <p:nvPicPr>
          <p:cNvPr id="10" name="圖片 9"/>
          <p:cNvPicPr>
            <a:picLocks noChangeAspect="1"/>
          </p:cNvPicPr>
          <p:nvPr/>
        </p:nvPicPr>
        <p:blipFill>
          <a:blip r:embed="rId7" cstate="print">
            <a:extLst>
              <a:ext uri="{BEBA8EAE-BF5A-486C-A8C5-ECC9F3942E4B}">
                <a14:imgProps xmlns:a14="http://schemas.microsoft.com/office/drawing/2010/main" xmlns="">
                  <a14:imgLayer r:embed="rId8">
                    <a14:imgEffect>
                      <a14:backgroundRemoval t="9953" b="99763" l="10000" r="90000">
                        <a14:foregroundMark x1="15556" y1="20853" x2="27937" y2="99763"/>
                        <a14:foregroundMark x1="87778" y1="27488" x2="74127" y2="99052"/>
                        <a14:foregroundMark x1="78889" y1="52133" x2="75397" y2="85545"/>
                        <a14:foregroundMark x1="15556" y1="19668" x2="86825" y2="21564"/>
                        <a14:foregroundMark x1="23968" y1="22038" x2="82381" y2="50237"/>
                        <a14:foregroundMark x1="15556" y1="19668" x2="20000" y2="99763"/>
                      </a14:backgroundRemoval>
                    </a14:imgEffect>
                  </a14:imgLayer>
                </a14:imgProps>
              </a:ext>
              <a:ext uri="{28A0092B-C50C-407E-A947-70E740481C1C}">
                <a14:useLocalDpi xmlns:a14="http://schemas.microsoft.com/office/drawing/2010/main" xmlns="" val="0"/>
              </a:ext>
            </a:extLst>
          </a:blip>
          <a:stretch>
            <a:fillRect/>
          </a:stretch>
        </p:blipFill>
        <p:spPr>
          <a:xfrm>
            <a:off x="-516253" y="836712"/>
            <a:ext cx="4835946" cy="3480073"/>
          </a:xfrm>
          <a:prstGeom prst="rect">
            <a:avLst/>
          </a:prstGeom>
          <a:ln>
            <a:noFill/>
          </a:ln>
          <a:effectLst>
            <a:softEdge rad="112500"/>
          </a:effectLst>
        </p:spPr>
      </p:pic>
      <p:pic>
        <p:nvPicPr>
          <p:cNvPr id="12" name="圖片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18481" y="1412776"/>
            <a:ext cx="2699792" cy="370792"/>
          </a:xfrm>
          <a:prstGeom prst="rect">
            <a:avLst/>
          </a:prstGeom>
        </p:spPr>
      </p:pic>
      <p:sp>
        <p:nvSpPr>
          <p:cNvPr id="13" name="矩形 12"/>
          <p:cNvSpPr/>
          <p:nvPr/>
        </p:nvSpPr>
        <p:spPr>
          <a:xfrm>
            <a:off x="8604448" y="3933056"/>
            <a:ext cx="461665" cy="25202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504293" y="4125424"/>
            <a:ext cx="553998" cy="2621905"/>
          </a:xfrm>
          <a:prstGeom prst="rect">
            <a:avLst/>
          </a:prstGeom>
          <a:noFill/>
        </p:spPr>
        <p:txBody>
          <a:bodyPr vert="eaVert" wrap="square" rtlCol="0">
            <a:spAutoFit/>
          </a:bodyPr>
          <a:lstStyle/>
          <a:p>
            <a:r>
              <a:rPr lang="zh-TW" altLang="en-US" sz="2400" b="1" dirty="0">
                <a:solidFill>
                  <a:srgbClr val="FF0000"/>
                </a:solidFill>
              </a:rPr>
              <a:t>績效驅動因素</a:t>
            </a:r>
          </a:p>
        </p:txBody>
      </p:sp>
      <p:sp>
        <p:nvSpPr>
          <p:cNvPr id="15" name="文字方塊 14"/>
          <p:cNvSpPr txBox="1"/>
          <p:nvPr/>
        </p:nvSpPr>
        <p:spPr>
          <a:xfrm>
            <a:off x="5081035" y="1783567"/>
            <a:ext cx="4104456" cy="707886"/>
          </a:xfrm>
          <a:prstGeom prst="rect">
            <a:avLst/>
          </a:prstGeom>
          <a:noFill/>
        </p:spPr>
        <p:txBody>
          <a:bodyPr wrap="square" rtlCol="0">
            <a:spAutoFit/>
          </a:bodyPr>
          <a:lstStyle/>
          <a:p>
            <a:pPr marL="285750" indent="-285750">
              <a:buFont typeface="Wingdings" panose="05000000000000000000" pitchFamily="2" charset="2"/>
              <a:buChar char="l"/>
            </a:pPr>
            <a:r>
              <a:rPr lang="en-US" altLang="zh-TW" sz="2000" b="1" dirty="0" smtClean="0">
                <a:solidFill>
                  <a:srgbClr val="FF0000"/>
                </a:solidFill>
              </a:rPr>
              <a:t>2007</a:t>
            </a:r>
            <a:r>
              <a:rPr lang="zh-TW" altLang="en-US" sz="2000" b="1" dirty="0" smtClean="0">
                <a:solidFill>
                  <a:srgbClr val="FF0000"/>
                </a:solidFill>
              </a:rPr>
              <a:t>年以後股票盈餘轉正</a:t>
            </a:r>
            <a:endParaRPr lang="en-US" altLang="zh-TW" sz="2000" b="1" dirty="0" smtClean="0">
              <a:solidFill>
                <a:srgbClr val="FF0000"/>
              </a:solidFill>
            </a:endParaRPr>
          </a:p>
          <a:p>
            <a:pPr marL="285750" indent="-285750">
              <a:buFont typeface="Wingdings" panose="05000000000000000000" pitchFamily="2" charset="2"/>
              <a:buChar char="l"/>
            </a:pPr>
            <a:r>
              <a:rPr lang="zh-TW" altLang="en-US" sz="2000" b="1" dirty="0" smtClean="0">
                <a:solidFill>
                  <a:srgbClr val="FF0000"/>
                </a:solidFill>
              </a:rPr>
              <a:t>月訂單從</a:t>
            </a:r>
            <a:r>
              <a:rPr lang="en-US" altLang="zh-TW" sz="2000" b="1" dirty="0" smtClean="0">
                <a:solidFill>
                  <a:srgbClr val="FF0000"/>
                </a:solidFill>
              </a:rPr>
              <a:t>8,000</a:t>
            </a:r>
            <a:r>
              <a:rPr lang="zh-TW" altLang="en-US" sz="2000" b="1" dirty="0" smtClean="0">
                <a:solidFill>
                  <a:srgbClr val="FF0000"/>
                </a:solidFill>
              </a:rPr>
              <a:t>比增至</a:t>
            </a:r>
            <a:r>
              <a:rPr lang="en-US" altLang="zh-TW" sz="2000" b="1" dirty="0" smtClean="0">
                <a:solidFill>
                  <a:srgbClr val="FF0000"/>
                </a:solidFill>
              </a:rPr>
              <a:t>20,000</a:t>
            </a:r>
            <a:r>
              <a:rPr lang="zh-TW" altLang="en-US" sz="2000" b="1" dirty="0" smtClean="0">
                <a:solidFill>
                  <a:srgbClr val="FF0000"/>
                </a:solidFill>
              </a:rPr>
              <a:t>筆</a:t>
            </a:r>
            <a:endParaRPr lang="zh-TW" altLang="en-US" sz="2000" b="1" dirty="0">
              <a:solidFill>
                <a:srgbClr val="FF0000"/>
              </a:solidFill>
            </a:endParaRPr>
          </a:p>
        </p:txBody>
      </p:sp>
      <p:sp>
        <p:nvSpPr>
          <p:cNvPr id="17"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16</a:t>
            </a:r>
            <a:endParaRPr lang="en-US" altLang="ja-JP" dirty="0">
              <a:solidFill>
                <a:schemeClr val="tx1"/>
              </a:solidFill>
            </a:endParaRPr>
          </a:p>
        </p:txBody>
      </p:sp>
      <p:pic>
        <p:nvPicPr>
          <p:cNvPr id="18" name="圖片 1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20" name="Title 1"/>
          <p:cNvSpPr txBox="1">
            <a:spLocks/>
          </p:cNvSpPr>
          <p:nvPr/>
        </p:nvSpPr>
        <p:spPr>
          <a:xfrm>
            <a:off x="179512" y="332656"/>
            <a:ext cx="8064896"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伍</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dirty="0" smtClean="0">
                <a:solidFill>
                  <a:schemeClr val="tx1"/>
                </a:solidFill>
                <a:latin typeface="+mj-ea"/>
              </a:rPr>
              <a:t>經營再造評定期</a:t>
            </a:r>
            <a:r>
              <a:rPr lang="en-US" altLang="zh-TW" sz="4000" b="1" dirty="0" smtClean="0">
                <a:solidFill>
                  <a:schemeClr val="tx1"/>
                </a:solidFill>
                <a:latin typeface="+mj-ea"/>
              </a:rPr>
              <a:t>/</a:t>
            </a:r>
            <a:r>
              <a:rPr lang="zh-TW" altLang="en-US" sz="3100" b="1" dirty="0" smtClean="0">
                <a:solidFill>
                  <a:srgbClr val="FF0000"/>
                </a:solidFill>
                <a:latin typeface="+mj-ea"/>
              </a:rPr>
              <a:t>平衡計分卡</a:t>
            </a:r>
            <a:r>
              <a:rPr lang="en-US" altLang="zh-TW" sz="1800" b="1" dirty="0" smtClean="0">
                <a:solidFill>
                  <a:schemeClr val="accent2">
                    <a:lumMod val="75000"/>
                  </a:schemeClr>
                </a:solidFill>
                <a:latin typeface="+mj-ea"/>
              </a:rPr>
              <a:t>(2/4)</a:t>
            </a:r>
            <a:endParaRPr lang="en-US" sz="1800" b="1" dirty="0">
              <a:solidFill>
                <a:srgbClr val="FF0000"/>
              </a:solidFill>
              <a:latin typeface="+mj-ea"/>
            </a:endParaRPr>
          </a:p>
        </p:txBody>
      </p:sp>
    </p:spTree>
    <p:extLst>
      <p:ext uri="{BB962C8B-B14F-4D97-AF65-F5344CB8AC3E}">
        <p14:creationId xmlns:p14="http://schemas.microsoft.com/office/powerpoint/2010/main" xmlns="" val="252830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8686800" cy="838200"/>
          </a:xfrm>
        </p:spPr>
        <p:txBody>
          <a:bodyPr/>
          <a:lstStyle/>
          <a:p>
            <a:r>
              <a:rPr lang="zh-TW" altLang="en-US" b="1" dirty="0" smtClean="0"/>
              <a:t>我們是第三組</a:t>
            </a:r>
            <a:endParaRPr lang="zh-TW" altLang="en-US" b="1" dirty="0"/>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1113700"/>
            <a:ext cx="7488832" cy="5616624"/>
          </a:xfrm>
          <a:prstGeom prst="rect">
            <a:avLst/>
          </a:prstGeom>
          <a:ln>
            <a:noFill/>
          </a:ln>
          <a:effectLst>
            <a:softEdge rad="112500"/>
          </a:effectLst>
        </p:spPr>
      </p:pic>
    </p:spTree>
    <p:extLst>
      <p:ext uri="{BB962C8B-B14F-4D97-AF65-F5344CB8AC3E}">
        <p14:creationId xmlns:p14="http://schemas.microsoft.com/office/powerpoint/2010/main" xmlns="" val="3967306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xmlns="" val="149923770"/>
              </p:ext>
            </p:extLst>
          </p:nvPr>
        </p:nvGraphicFramePr>
        <p:xfrm>
          <a:off x="323528" y="1772816"/>
          <a:ext cx="833152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3419872" y="1340768"/>
            <a:ext cx="1656184" cy="5184576"/>
          </a:xfrm>
          <a:prstGeom prst="rect">
            <a:avLst/>
          </a:prstGeom>
          <a:gradFill flip="none" rotWithShape="1">
            <a:gsLst>
              <a:gs pos="0">
                <a:schemeClr val="accent1">
                  <a:tint val="66000"/>
                  <a:satMod val="160000"/>
                  <a:alpha val="42000"/>
                </a:schemeClr>
              </a:gs>
              <a:gs pos="74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48064" y="1340768"/>
            <a:ext cx="1656184" cy="5184576"/>
          </a:xfrm>
          <a:prstGeom prst="rect">
            <a:avLst/>
          </a:prstGeom>
          <a:gradFill flip="none" rotWithShape="1">
            <a:gsLst>
              <a:gs pos="0">
                <a:srgbClr val="92D050">
                  <a:tint val="66000"/>
                  <a:satMod val="160000"/>
                  <a:alpha val="42000"/>
                </a:srgbClr>
              </a:gs>
              <a:gs pos="74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876256" y="1329621"/>
            <a:ext cx="1656184" cy="5184576"/>
          </a:xfrm>
          <a:prstGeom prst="rect">
            <a:avLst/>
          </a:prstGeom>
          <a:gradFill flip="none" rotWithShape="1">
            <a:gsLst>
              <a:gs pos="0">
                <a:schemeClr val="bg2">
                  <a:lumMod val="75000"/>
                  <a:tint val="66000"/>
                  <a:satMod val="160000"/>
                </a:schemeClr>
              </a:gs>
              <a:gs pos="11000">
                <a:schemeClr val="bg2">
                  <a:lumMod val="75000"/>
                  <a:tint val="44500"/>
                  <a:satMod val="160000"/>
                  <a:alpha val="45000"/>
                </a:schemeClr>
              </a:gs>
              <a:gs pos="97000">
                <a:schemeClr val="bg2">
                  <a:lumMod val="7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491880" y="1373073"/>
            <a:ext cx="1656184" cy="369332"/>
          </a:xfrm>
          <a:prstGeom prst="rect">
            <a:avLst/>
          </a:prstGeom>
          <a:noFill/>
        </p:spPr>
        <p:txBody>
          <a:bodyPr wrap="square" rtlCol="0">
            <a:spAutoFit/>
          </a:bodyPr>
          <a:lstStyle/>
          <a:p>
            <a:r>
              <a:rPr lang="zh-TW" altLang="en-US" b="1" dirty="0" smtClean="0"/>
              <a:t>效率型組織</a:t>
            </a:r>
            <a:endParaRPr lang="zh-TW" altLang="en-US" b="1" dirty="0"/>
          </a:p>
        </p:txBody>
      </p:sp>
      <p:sp>
        <p:nvSpPr>
          <p:cNvPr id="10" name="文字方塊 9"/>
          <p:cNvSpPr txBox="1"/>
          <p:nvPr/>
        </p:nvSpPr>
        <p:spPr>
          <a:xfrm>
            <a:off x="5220072" y="1384487"/>
            <a:ext cx="1656184" cy="369332"/>
          </a:xfrm>
          <a:prstGeom prst="rect">
            <a:avLst/>
          </a:prstGeom>
          <a:noFill/>
        </p:spPr>
        <p:txBody>
          <a:bodyPr wrap="square" rtlCol="0">
            <a:spAutoFit/>
          </a:bodyPr>
          <a:lstStyle/>
          <a:p>
            <a:r>
              <a:rPr lang="zh-TW" altLang="en-US" b="1" dirty="0" smtClean="0"/>
              <a:t>效益型組織</a:t>
            </a:r>
            <a:endParaRPr lang="zh-TW" altLang="en-US" b="1" dirty="0"/>
          </a:p>
        </p:txBody>
      </p:sp>
      <p:sp>
        <p:nvSpPr>
          <p:cNvPr id="11" name="文字方塊 10"/>
          <p:cNvSpPr txBox="1"/>
          <p:nvPr/>
        </p:nvSpPr>
        <p:spPr>
          <a:xfrm>
            <a:off x="7028656" y="1373073"/>
            <a:ext cx="1656184" cy="369332"/>
          </a:xfrm>
          <a:prstGeom prst="rect">
            <a:avLst/>
          </a:prstGeom>
          <a:noFill/>
        </p:spPr>
        <p:txBody>
          <a:bodyPr wrap="square" rtlCol="0">
            <a:spAutoFit/>
          </a:bodyPr>
          <a:lstStyle/>
          <a:p>
            <a:r>
              <a:rPr lang="zh-TW" altLang="en-US" b="1" dirty="0"/>
              <a:t>創新</a:t>
            </a:r>
            <a:r>
              <a:rPr lang="zh-TW" altLang="en-US" b="1" dirty="0" smtClean="0"/>
              <a:t>型組織</a:t>
            </a:r>
            <a:endParaRPr lang="zh-TW" altLang="en-US" b="1" dirty="0"/>
          </a:p>
        </p:txBody>
      </p:sp>
      <p:sp>
        <p:nvSpPr>
          <p:cNvPr id="13" name="六邊形 12"/>
          <p:cNvSpPr/>
          <p:nvPr/>
        </p:nvSpPr>
        <p:spPr>
          <a:xfrm>
            <a:off x="3599892" y="4725144"/>
            <a:ext cx="1440160" cy="1368152"/>
          </a:xfrm>
          <a:prstGeom prst="hexagon">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單一專業、生存發展</a:t>
            </a:r>
            <a:endParaRPr lang="zh-TW" altLang="en-US" b="1" dirty="0">
              <a:solidFill>
                <a:schemeClr val="tx1"/>
              </a:solidFill>
            </a:endParaRPr>
          </a:p>
        </p:txBody>
      </p:sp>
      <p:sp>
        <p:nvSpPr>
          <p:cNvPr id="14" name="六邊形 13"/>
          <p:cNvSpPr/>
          <p:nvPr/>
        </p:nvSpPr>
        <p:spPr>
          <a:xfrm>
            <a:off x="5256076" y="4675260"/>
            <a:ext cx="1440160" cy="1368152"/>
          </a:xfrm>
          <a:prstGeom prst="hexagon">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多元經營、凝聚共識</a:t>
            </a:r>
            <a:endParaRPr lang="zh-TW" altLang="en-US" b="1" dirty="0">
              <a:solidFill>
                <a:schemeClr val="tx1"/>
              </a:solidFill>
            </a:endParaRPr>
          </a:p>
        </p:txBody>
      </p:sp>
      <p:sp>
        <p:nvSpPr>
          <p:cNvPr id="15" name="六邊形 14"/>
          <p:cNvSpPr/>
          <p:nvPr/>
        </p:nvSpPr>
        <p:spPr>
          <a:xfrm>
            <a:off x="5292080" y="2276872"/>
            <a:ext cx="1440160" cy="1368152"/>
          </a:xfrm>
          <a:prstGeom prst="hexagon">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加速流程、資訊管理</a:t>
            </a:r>
            <a:endParaRPr lang="zh-TW" altLang="en-US" b="1" dirty="0">
              <a:solidFill>
                <a:schemeClr val="tx1"/>
              </a:solidFill>
            </a:endParaRPr>
          </a:p>
        </p:txBody>
      </p:sp>
      <p:sp>
        <p:nvSpPr>
          <p:cNvPr id="17" name="雲朵形 16"/>
          <p:cNvSpPr/>
          <p:nvPr/>
        </p:nvSpPr>
        <p:spPr>
          <a:xfrm>
            <a:off x="7028656" y="2492896"/>
            <a:ext cx="2115344" cy="3384375"/>
          </a:xfrm>
          <a:prstGeom prst="clou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7312496" y="3429000"/>
            <a:ext cx="1547664" cy="1477328"/>
          </a:xfrm>
          <a:prstGeom prst="rect">
            <a:avLst/>
          </a:prstGeom>
          <a:noFill/>
        </p:spPr>
        <p:txBody>
          <a:bodyPr wrap="square" rtlCol="0">
            <a:spAutoFit/>
          </a:bodyPr>
          <a:lstStyle/>
          <a:p>
            <a:r>
              <a:rPr lang="zh-TW" altLang="en-US" b="1" dirty="0" smtClean="0">
                <a:solidFill>
                  <a:schemeClr val="bg1"/>
                </a:solidFill>
              </a:rPr>
              <a:t>前瞻未來</a:t>
            </a:r>
            <a:r>
              <a:rPr lang="en-US" altLang="zh-TW" b="1" dirty="0" smtClean="0">
                <a:solidFill>
                  <a:schemeClr val="bg1"/>
                </a:solidFill>
              </a:rPr>
              <a:t/>
            </a:r>
            <a:br>
              <a:rPr lang="en-US" altLang="zh-TW" b="1" dirty="0" smtClean="0">
                <a:solidFill>
                  <a:schemeClr val="bg1"/>
                </a:solidFill>
              </a:rPr>
            </a:br>
            <a:r>
              <a:rPr lang="zh-TW" altLang="en-US" b="1" dirty="0" smtClean="0">
                <a:solidFill>
                  <a:schemeClr val="bg1"/>
                </a:solidFill>
              </a:rPr>
              <a:t>開創典範</a:t>
            </a:r>
            <a:endParaRPr lang="en-US" altLang="zh-TW" b="1" dirty="0" smtClean="0">
              <a:solidFill>
                <a:schemeClr val="bg1"/>
              </a:solidFill>
            </a:endParaRPr>
          </a:p>
          <a:p>
            <a:r>
              <a:rPr lang="zh-TW" altLang="en-US" b="1" dirty="0">
                <a:solidFill>
                  <a:schemeClr val="bg1"/>
                </a:solidFill>
              </a:rPr>
              <a:t>價值</a:t>
            </a:r>
            <a:r>
              <a:rPr lang="zh-TW" altLang="en-US" b="1" dirty="0" smtClean="0">
                <a:solidFill>
                  <a:schemeClr val="bg1"/>
                </a:solidFill>
              </a:rPr>
              <a:t>創新</a:t>
            </a:r>
            <a:endParaRPr lang="en-US" altLang="zh-TW" b="1" dirty="0" smtClean="0">
              <a:solidFill>
                <a:schemeClr val="bg1"/>
              </a:solidFill>
            </a:endParaRPr>
          </a:p>
          <a:p>
            <a:r>
              <a:rPr lang="zh-TW" altLang="en-US" b="1" dirty="0">
                <a:solidFill>
                  <a:schemeClr val="bg1"/>
                </a:solidFill>
              </a:rPr>
              <a:t>顧客</a:t>
            </a:r>
            <a:r>
              <a:rPr lang="zh-TW" altLang="en-US" b="1" dirty="0" smtClean="0">
                <a:solidFill>
                  <a:schemeClr val="bg1"/>
                </a:solidFill>
              </a:rPr>
              <a:t>導向</a:t>
            </a:r>
            <a:endParaRPr lang="en-US" altLang="zh-TW" b="1" dirty="0" smtClean="0">
              <a:solidFill>
                <a:schemeClr val="bg1"/>
              </a:solidFill>
            </a:endParaRPr>
          </a:p>
          <a:p>
            <a:r>
              <a:rPr lang="zh-TW" altLang="en-US" b="1" dirty="0">
                <a:solidFill>
                  <a:schemeClr val="bg1"/>
                </a:solidFill>
              </a:rPr>
              <a:t>重組再生</a:t>
            </a:r>
          </a:p>
        </p:txBody>
      </p:sp>
      <p:sp>
        <p:nvSpPr>
          <p:cNvPr id="16"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17</a:t>
            </a:r>
            <a:endParaRPr lang="en-US" altLang="ja-JP" dirty="0">
              <a:solidFill>
                <a:schemeClr val="tx1"/>
              </a:solidFill>
            </a:endParaRPr>
          </a:p>
        </p:txBody>
      </p:sp>
      <p:pic>
        <p:nvPicPr>
          <p:cNvPr id="19" name="圖片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20" name="Title 1"/>
          <p:cNvSpPr txBox="1">
            <a:spLocks/>
          </p:cNvSpPr>
          <p:nvPr/>
        </p:nvSpPr>
        <p:spPr>
          <a:xfrm>
            <a:off x="179512" y="332656"/>
            <a:ext cx="8064896" cy="838200"/>
          </a:xfrm>
          <a:prstGeom prst="rect">
            <a:avLst/>
          </a:prstGeom>
        </p:spPr>
        <p:txBody>
          <a:bodyPr vert="horz" anchor="ctr">
            <a:normAutofit fontScale="9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伍</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dirty="0" smtClean="0">
                <a:solidFill>
                  <a:schemeClr val="tx1"/>
                </a:solidFill>
                <a:latin typeface="+mj-ea"/>
              </a:rPr>
              <a:t>經營再造評定期</a:t>
            </a:r>
            <a:r>
              <a:rPr lang="en-US" altLang="zh-TW" sz="4000" b="1" dirty="0" smtClean="0">
                <a:solidFill>
                  <a:schemeClr val="tx1"/>
                </a:solidFill>
                <a:latin typeface="+mj-ea"/>
              </a:rPr>
              <a:t>/</a:t>
            </a:r>
            <a:r>
              <a:rPr lang="zh-TW" altLang="en-US" sz="3100" b="1" dirty="0" smtClean="0">
                <a:solidFill>
                  <a:srgbClr val="FF0000"/>
                </a:solidFill>
                <a:latin typeface="+mj-ea"/>
              </a:rPr>
              <a:t>績效驅動因素評估</a:t>
            </a:r>
            <a:r>
              <a:rPr lang="en-US" altLang="zh-TW" sz="1800" b="1" dirty="0" smtClean="0">
                <a:solidFill>
                  <a:schemeClr val="accent2">
                    <a:lumMod val="75000"/>
                  </a:schemeClr>
                </a:solidFill>
                <a:latin typeface="+mj-ea"/>
              </a:rPr>
              <a:t>(3/4)</a:t>
            </a:r>
            <a:endParaRPr lang="en-US" sz="1800" b="1" dirty="0">
              <a:solidFill>
                <a:srgbClr val="FF0000"/>
              </a:solidFill>
              <a:latin typeface="+mj-ea"/>
            </a:endParaRPr>
          </a:p>
        </p:txBody>
      </p:sp>
    </p:spTree>
    <p:extLst>
      <p:ext uri="{BB962C8B-B14F-4D97-AF65-F5344CB8AC3E}">
        <p14:creationId xmlns:p14="http://schemas.microsoft.com/office/powerpoint/2010/main" xmlns="" val="3172738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p:nvPr/>
        </p:nvSpPr>
        <p:spPr>
          <a:xfrm>
            <a:off x="611560" y="4653136"/>
            <a:ext cx="8133654" cy="2204864"/>
          </a:xfrm>
          <a:prstGeom prst="rect">
            <a:avLst/>
          </a:prstGeom>
        </p:spPr>
        <p:txBody>
          <a:bodyPr lIns="91425" tIns="91425" rIns="91425" bIns="91425" anchor="t" anchorCtr="0">
            <a:noAutofit/>
          </a:bodyPr>
          <a:lstStyle/>
          <a:p>
            <a:pPr lvl="0" rtl="0">
              <a:lnSpc>
                <a:spcPct val="115000"/>
              </a:lnSpc>
            </a:pPr>
            <a:r>
              <a:rPr lang="zh-TW"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 </a:t>
            </a:r>
            <a:r>
              <a:rPr lang="en-US" sz="2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台灣電子商務還有很大的發展空間</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a:t>
            </a:r>
          </a:p>
          <a:p>
            <a:pPr marL="285750" lvl="0" indent="-285750">
              <a:lnSpc>
                <a:spcPct val="115000"/>
              </a:lnSpc>
              <a:buFont typeface="Arial" panose="020B0604020202020204" pitchFamily="34" charset="0"/>
              <a:buChar char="•"/>
            </a:pPr>
            <a:r>
              <a:rPr lang="en-US" altLang="zh-TW" sz="2000" dirty="0">
                <a:latin typeface="微軟正黑體" panose="020B0604030504040204" pitchFamily="34" charset="-120"/>
                <a:ea typeface="微軟正黑體" panose="020B0604030504040204" pitchFamily="34" charset="-120"/>
              </a:rPr>
              <a:t>台</a:t>
            </a:r>
            <a:r>
              <a:rPr lang="en-US" sz="2000" dirty="0" smtClean="0">
                <a:latin typeface="微軟正黑體" panose="020B0604030504040204" pitchFamily="34" charset="-120"/>
                <a:ea typeface="微軟正黑體" panose="020B0604030504040204" pitchFamily="34" charset="-120"/>
              </a:rPr>
              <a:t>灣電子商務佔零售總額約為</a:t>
            </a:r>
            <a:r>
              <a:rPr lang="en-US" sz="24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3-5％</a:t>
            </a:r>
            <a:r>
              <a:rPr lang="en-US" sz="2000" dirty="0">
                <a:latin typeface="微軟正黑體" panose="020B0604030504040204" pitchFamily="34" charset="-120"/>
                <a:ea typeface="微軟正黑體" panose="020B0604030504040204" pitchFamily="34" charset="-120"/>
              </a:rPr>
              <a:t>(中國6.3%)，2011年台灣批發、零售及餐飲業總營業額達到約</a:t>
            </a:r>
            <a:r>
              <a:rPr lang="en-US" sz="24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新台幣14.268</a:t>
            </a:r>
            <a:r>
              <a:rPr lang="en-US" sz="24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兆元</a:t>
            </a:r>
          </a:p>
          <a:p>
            <a:pPr marL="285750" lvl="0" indent="-285750" rtl="0">
              <a:lnSpc>
                <a:spcPct val="115000"/>
              </a:lnSpc>
              <a:buFont typeface="Arial" panose="020B0604020202020204" pitchFamily="34" charset="0"/>
              <a:buChar char="•"/>
            </a:pPr>
            <a:r>
              <a:rPr lang="en-US" sz="2000" dirty="0" err="1" smtClean="0">
                <a:latin typeface="微軟正黑體" panose="020B0604030504040204" pitchFamily="34" charset="-120"/>
                <a:ea typeface="微軟正黑體" panose="020B0604030504040204" pitchFamily="34" charset="-120"/>
              </a:rPr>
              <a:t>P</a:t>
            </a:r>
            <a:r>
              <a:rPr lang="en-US" altLang="zh-TW" sz="2000" dirty="0" err="1" smtClean="0">
                <a:latin typeface="微軟正黑體" panose="020B0604030504040204" pitchFamily="34" charset="-120"/>
                <a:ea typeface="微軟正黑體" panose="020B0604030504040204" pitchFamily="34" charset="-120"/>
              </a:rPr>
              <a:t>C</a:t>
            </a:r>
            <a:r>
              <a:rPr lang="en-US" sz="2000" dirty="0" err="1" smtClean="0">
                <a:latin typeface="微軟正黑體" panose="020B0604030504040204" pitchFamily="34" charset="-120"/>
                <a:ea typeface="微軟正黑體" panose="020B0604030504040204" pitchFamily="34" charset="-120"/>
              </a:rPr>
              <a:t>home</a:t>
            </a:r>
            <a:r>
              <a:rPr lang="en-US"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年營收 </a:t>
            </a:r>
            <a:r>
              <a:rPr lang="en-US" altLang="zh-TW" sz="2000" dirty="0" smtClean="0">
                <a:latin typeface="微軟正黑體" panose="020B0604030504040204" pitchFamily="34" charset="-120"/>
                <a:ea typeface="微軟正黑體" panose="020B0604030504040204" pitchFamily="34" charset="-120"/>
              </a:rPr>
              <a:t>2007</a:t>
            </a:r>
            <a:r>
              <a:rPr lang="zh-TW" altLang="en-US" sz="2000" dirty="0" smtClean="0">
                <a:latin typeface="微軟正黑體" panose="020B0604030504040204" pitchFamily="34" charset="-120"/>
                <a:ea typeface="微軟正黑體" panose="020B0604030504040204" pitchFamily="34" charset="-120"/>
              </a:rPr>
              <a:t>年</a:t>
            </a:r>
            <a:r>
              <a:rPr lang="en-US" altLang="zh-TW" sz="2000" dirty="0" smtClean="0">
                <a:latin typeface="微軟正黑體" panose="020B0604030504040204" pitchFamily="34" charset="-120"/>
                <a:ea typeface="微軟正黑體" panose="020B0604030504040204" pitchFamily="34" charset="-120"/>
              </a:rPr>
              <a:t>66</a:t>
            </a:r>
            <a:r>
              <a:rPr lang="zh-TW" altLang="en-US" sz="2000" dirty="0" smtClean="0">
                <a:latin typeface="微軟正黑體" panose="020B0604030504040204" pitchFamily="34" charset="-120"/>
                <a:ea typeface="微軟正黑體" panose="020B0604030504040204" pitchFamily="34" charset="-120"/>
              </a:rPr>
              <a:t>億元</a:t>
            </a:r>
            <a:r>
              <a:rPr lang="en-US" altLang="zh-TW" sz="2000" dirty="0" smtClean="0">
                <a:latin typeface="微軟正黑體" panose="020B0604030504040204" pitchFamily="34" charset="-120"/>
                <a:ea typeface="微軟正黑體" panose="020B0604030504040204" pitchFamily="34" charset="-120"/>
              </a:rPr>
              <a:t>,  2012</a:t>
            </a:r>
            <a:r>
              <a:rPr lang="zh-TW" altLang="en-US" sz="2000" dirty="0" smtClean="0">
                <a:latin typeface="微軟正黑體" panose="020B0604030504040204" pitchFamily="34" charset="-120"/>
                <a:ea typeface="微軟正黑體" panose="020B0604030504040204" pitchFamily="34" charset="-120"/>
              </a:rPr>
              <a:t>年達 </a:t>
            </a:r>
            <a:r>
              <a:rPr lang="en-US" altLang="zh-TW" sz="2000" dirty="0" smtClean="0">
                <a:latin typeface="微軟正黑體" panose="020B0604030504040204" pitchFamily="34" charset="-120"/>
                <a:ea typeface="微軟正黑體" panose="020B0604030504040204" pitchFamily="34" charset="-120"/>
              </a:rPr>
              <a:t>133 </a:t>
            </a:r>
            <a:r>
              <a:rPr lang="zh-TW" altLang="en-US" sz="2000" dirty="0" smtClean="0">
                <a:latin typeface="微軟正黑體" panose="020B0604030504040204" pitchFamily="34" charset="-120"/>
                <a:ea typeface="微軟正黑體" panose="020B0604030504040204" pitchFamily="34" charset="-120"/>
              </a:rPr>
              <a:t>億元</a:t>
            </a:r>
            <a:r>
              <a:rPr lang="en-US" altLang="zh-TW" sz="2000" dirty="0" smtClean="0">
                <a:latin typeface="微軟正黑體" panose="020B0604030504040204" pitchFamily="34" charset="-120"/>
                <a:ea typeface="微軟正黑體" panose="020B0604030504040204" pitchFamily="34" charset="-120"/>
              </a:rPr>
              <a:t>, </a:t>
            </a:r>
          </a:p>
          <a:p>
            <a:pPr marL="285750" lvl="0" indent="-285750" rtl="0">
              <a:lnSpc>
                <a:spcPct val="115000"/>
              </a:lnSpc>
            </a:pPr>
            <a:r>
              <a:rPr lang="en-US" altLang="zh-TW" sz="2000" dirty="0" smtClean="0">
                <a:latin typeface="微軟正黑體" panose="020B0604030504040204" pitchFamily="34" charset="-120"/>
                <a:ea typeface="微軟正黑體" panose="020B0604030504040204" pitchFamily="34" charset="-120"/>
              </a:rPr>
              <a:t>     2013</a:t>
            </a:r>
            <a:r>
              <a:rPr lang="zh-TW" altLang="en-US" sz="2000" dirty="0" smtClean="0">
                <a:latin typeface="微軟正黑體" panose="020B0604030504040204" pitchFamily="34" charset="-120"/>
                <a:ea typeface="微軟正黑體" panose="020B0604030504040204" pitchFamily="34" charset="-120"/>
              </a:rPr>
              <a:t>年前</a:t>
            </a:r>
            <a:r>
              <a:rPr lang="en-US" altLang="zh-TW" sz="2000" dirty="0" smtClean="0">
                <a:latin typeface="微軟正黑體" panose="020B0604030504040204" pitchFamily="34" charset="-120"/>
                <a:ea typeface="微軟正黑體" panose="020B0604030504040204" pitchFamily="34" charset="-120"/>
              </a:rPr>
              <a:t>11</a:t>
            </a:r>
            <a:r>
              <a:rPr lang="zh-TW" altLang="en-US" sz="2000" dirty="0" smtClean="0">
                <a:latin typeface="微軟正黑體" panose="020B0604030504040204" pitchFamily="34" charset="-120"/>
                <a:ea typeface="微軟正黑體" panose="020B0604030504040204" pitchFamily="34" charset="-120"/>
              </a:rPr>
              <a:t>個月營收</a:t>
            </a:r>
            <a:r>
              <a:rPr lang="zh-TW" altLang="en-US" sz="24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達 </a:t>
            </a:r>
            <a:r>
              <a:rPr lang="en-US" altLang="zh-TW" sz="24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146 </a:t>
            </a:r>
            <a:r>
              <a:rPr lang="zh-TW" altLang="en-US" sz="24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億元</a:t>
            </a:r>
            <a:endParaRPr lang="en-US" sz="24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en-US" sz="1800" dirty="0">
              <a:latin typeface="微軟正黑體" panose="020B0604030504040204" pitchFamily="34" charset="-120"/>
              <a:ea typeface="微軟正黑體" panose="020B0604030504040204" pitchFamily="34" charset="-120"/>
            </a:endParaRPr>
          </a:p>
        </p:txBody>
      </p:sp>
      <p:pic>
        <p:nvPicPr>
          <p:cNvPr id="106" name="Shape 106"/>
          <p:cNvPicPr preferRelativeResize="0"/>
          <p:nvPr/>
        </p:nvPicPr>
        <p:blipFill>
          <a:blip r:embed="rId3" cstate="print"/>
          <a:stretch>
            <a:fillRect/>
          </a:stretch>
        </p:blipFill>
        <p:spPr>
          <a:xfrm>
            <a:off x="318205" y="976265"/>
            <a:ext cx="8208911" cy="3747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18</a:t>
            </a:r>
            <a:endParaRPr lang="en-US" altLang="ja-JP" dirty="0">
              <a:solidFill>
                <a:schemeClr val="tx1"/>
              </a:solidFill>
            </a:endParaRPr>
          </a:p>
        </p:txBody>
      </p:sp>
      <p:sp>
        <p:nvSpPr>
          <p:cNvPr id="2" name="矩形 1"/>
          <p:cNvSpPr/>
          <p:nvPr/>
        </p:nvSpPr>
        <p:spPr>
          <a:xfrm>
            <a:off x="1331640" y="1061698"/>
            <a:ext cx="2118741" cy="461665"/>
          </a:xfrm>
          <a:prstGeom prst="rect">
            <a:avLst/>
          </a:prstGeom>
        </p:spPr>
        <p:txBody>
          <a:bodyPr wrap="square">
            <a:spAutoFit/>
          </a:bodyPr>
          <a:lstStyle/>
          <a:p>
            <a:pPr lvl="0">
              <a:spcBef>
                <a:spcPct val="0"/>
              </a:spcBef>
            </a:pPr>
            <a:r>
              <a:rPr lang="zh-TW" altLang="en-US" sz="2400" b="1" dirty="0">
                <a:solidFill>
                  <a:srgbClr val="FF0000"/>
                </a:solidFill>
              </a:rPr>
              <a:t>數據會說話</a:t>
            </a:r>
            <a:endParaRPr lang="en-US" altLang="zh-TW" sz="2400" b="1" dirty="0">
              <a:solidFill>
                <a:srgbClr val="FF0000"/>
              </a:solidFill>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10" name="Title 1"/>
          <p:cNvSpPr txBox="1">
            <a:spLocks/>
          </p:cNvSpPr>
          <p:nvPr/>
        </p:nvSpPr>
        <p:spPr>
          <a:xfrm>
            <a:off x="179512" y="332656"/>
            <a:ext cx="8064896"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伍</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dirty="0" smtClean="0">
                <a:solidFill>
                  <a:schemeClr val="tx1"/>
                </a:solidFill>
                <a:latin typeface="+mj-ea"/>
              </a:rPr>
              <a:t>經營再造評定期</a:t>
            </a:r>
            <a:r>
              <a:rPr lang="en-US" altLang="zh-TW" sz="4000" b="1" dirty="0" smtClean="0">
                <a:solidFill>
                  <a:schemeClr val="tx1"/>
                </a:solidFill>
                <a:latin typeface="+mj-ea"/>
              </a:rPr>
              <a:t>/</a:t>
            </a:r>
            <a:r>
              <a:rPr lang="zh-TW" altLang="en-US" sz="3100" b="1" dirty="0" smtClean="0">
                <a:solidFill>
                  <a:srgbClr val="FF0000"/>
                </a:solidFill>
                <a:latin typeface="+mj-ea"/>
              </a:rPr>
              <a:t>累積再造動能</a:t>
            </a:r>
            <a:r>
              <a:rPr lang="en-US" altLang="zh-TW" sz="1800" b="1" dirty="0" smtClean="0">
                <a:solidFill>
                  <a:schemeClr val="accent2">
                    <a:lumMod val="75000"/>
                  </a:schemeClr>
                </a:solidFill>
                <a:latin typeface="+mj-ea"/>
              </a:rPr>
              <a:t>(4/4)</a:t>
            </a:r>
            <a:endParaRPr lang="en-US" sz="1800" b="1" dirty="0">
              <a:solidFill>
                <a:srgbClr val="FF0000"/>
              </a:solidFill>
              <a:latin typeface="+mj-ea"/>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9"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19</a:t>
            </a:r>
            <a:endParaRPr lang="en-US" altLang="ja-JP" dirty="0">
              <a:solidFill>
                <a:schemeClr val="tx1"/>
              </a:solidFill>
            </a:endParaRPr>
          </a:p>
        </p:txBody>
      </p:sp>
      <p:sp>
        <p:nvSpPr>
          <p:cNvPr id="6" name="Title 1"/>
          <p:cNvSpPr txBox="1">
            <a:spLocks/>
          </p:cNvSpPr>
          <p:nvPr/>
        </p:nvSpPr>
        <p:spPr>
          <a:xfrm>
            <a:off x="214097" y="332656"/>
            <a:ext cx="8064896"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smtClean="0">
                <a:solidFill>
                  <a:srgbClr val="C00000"/>
                </a:solidFill>
                <a:effectLst>
                  <a:outerShdw blurRad="38100" dist="38100" dir="2700000" algn="tl">
                    <a:srgbClr val="000000">
                      <a:alpha val="43137"/>
                    </a:srgbClr>
                  </a:outerShdw>
                </a:effectLst>
                <a:latin typeface="Wide Latin" pitchFamily="18" charset="0"/>
              </a:rPr>
              <a:t>陸</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dirty="0" smtClean="0">
                <a:solidFill>
                  <a:schemeClr val="tx1"/>
                </a:solidFill>
                <a:latin typeface="+mj-ea"/>
              </a:rPr>
              <a:t>結論</a:t>
            </a:r>
            <a:r>
              <a:rPr lang="en-US" altLang="zh-TW" sz="4000" b="1" dirty="0" smtClean="0">
                <a:solidFill>
                  <a:schemeClr val="tx1"/>
                </a:solidFill>
                <a:latin typeface="+mj-ea"/>
              </a:rPr>
              <a:t>/</a:t>
            </a:r>
            <a:r>
              <a:rPr lang="zh-TW" altLang="en-US" sz="3100" b="1" dirty="0" smtClean="0">
                <a:solidFill>
                  <a:srgbClr val="FF0000"/>
                </a:solidFill>
                <a:latin typeface="+mj-ea"/>
              </a:rPr>
              <a:t>系統思考</a:t>
            </a:r>
            <a:r>
              <a:rPr lang="en-US" altLang="zh-TW" sz="1800" b="1" dirty="0" smtClean="0">
                <a:solidFill>
                  <a:schemeClr val="accent2">
                    <a:lumMod val="75000"/>
                  </a:schemeClr>
                </a:solidFill>
                <a:latin typeface="+mj-ea"/>
              </a:rPr>
              <a:t>(1/2)</a:t>
            </a:r>
            <a:endParaRPr lang="en-US" altLang="zh-TW" sz="1800" b="1" dirty="0">
              <a:solidFill>
                <a:srgbClr val="FF0000"/>
              </a:solidFill>
              <a:latin typeface="+mj-ea"/>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522" y="1556792"/>
            <a:ext cx="8428316" cy="4783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71056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匾額 7"/>
          <p:cNvSpPr/>
          <p:nvPr/>
        </p:nvSpPr>
        <p:spPr>
          <a:xfrm>
            <a:off x="1763688" y="3417597"/>
            <a:ext cx="7086062" cy="3251763"/>
          </a:xfrm>
          <a:prstGeom prst="plaque">
            <a:avLst>
              <a:gd name="adj" fmla="val 17535"/>
            </a:avLst>
          </a:prstGeom>
          <a:solidFill>
            <a:schemeClr val="tx1">
              <a:alpha val="3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en-US" altLang="zh-TW" sz="2000" b="1" dirty="0" err="1"/>
              <a:t>PCHome</a:t>
            </a:r>
            <a:r>
              <a:rPr lang="zh-TW" altLang="en-US" sz="2000" b="1" dirty="0"/>
              <a:t>的案例是一個典型的策略資訊系統規劃與組織再造，現在面臨企業核心不斷被模仿，競爭日益熾烈的情況，應該進行組織再凍，重新出發，並在軟</a:t>
            </a:r>
            <a:r>
              <a:rPr lang="en-US" altLang="zh-TW" sz="2000" b="1" dirty="0"/>
              <a:t>S</a:t>
            </a:r>
            <a:r>
              <a:rPr lang="zh-TW" altLang="en-US" sz="2000" b="1" dirty="0"/>
              <a:t>及創新知識方面多加著手。</a:t>
            </a:r>
            <a:endParaRPr lang="en-US" altLang="zh-TW" sz="2000" b="1" dirty="0"/>
          </a:p>
          <a:p>
            <a:pPr marL="285750" indent="-285750">
              <a:buFont typeface="Wingdings" panose="05000000000000000000" pitchFamily="2" charset="2"/>
              <a:buChar char="l"/>
            </a:pPr>
            <a:r>
              <a:rPr lang="zh-TW" altLang="en-US" sz="2000" b="1" dirty="0"/>
              <a:t>商品成長空間及顧客需求仍須兼顧。</a:t>
            </a:r>
            <a:endParaRPr lang="en-US" altLang="zh-TW" sz="2000" b="1" dirty="0"/>
          </a:p>
          <a:p>
            <a:pPr marL="285750" indent="-285750">
              <a:buFont typeface="Wingdings" panose="05000000000000000000" pitchFamily="2" charset="2"/>
              <a:buChar char="l"/>
            </a:pPr>
            <a:r>
              <a:rPr lang="zh-TW" altLang="en-US" sz="2000" b="1" dirty="0"/>
              <a:t>可開發新客戶，並針對不同客群制定行銷策略。</a:t>
            </a:r>
            <a:endParaRPr lang="en-US" altLang="zh-TW" sz="2000" b="1" dirty="0"/>
          </a:p>
          <a:p>
            <a:pPr marL="285750" indent="-285750">
              <a:buFont typeface="Wingdings" panose="05000000000000000000" pitchFamily="2" charset="2"/>
              <a:buChar char="l"/>
            </a:pPr>
            <a:r>
              <a:rPr lang="zh-TW" altLang="en-US" sz="2000" b="1" dirty="0"/>
              <a:t>加強網路平台及線上購物系統的互動與親和力</a:t>
            </a:r>
            <a:r>
              <a:rPr lang="zh-TW" altLang="en-US" sz="2000" dirty="0"/>
              <a:t>。</a:t>
            </a: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
        <p:nvSpPr>
          <p:cNvPr id="4" name="Title 1"/>
          <p:cNvSpPr txBox="1">
            <a:spLocks/>
          </p:cNvSpPr>
          <p:nvPr/>
        </p:nvSpPr>
        <p:spPr>
          <a:xfrm>
            <a:off x="179512" y="332656"/>
            <a:ext cx="8064896"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smtClean="0">
                <a:solidFill>
                  <a:srgbClr val="C00000"/>
                </a:solidFill>
                <a:effectLst>
                  <a:outerShdw blurRad="38100" dist="38100" dir="2700000" algn="tl">
                    <a:srgbClr val="000000">
                      <a:alpha val="43137"/>
                    </a:srgbClr>
                  </a:outerShdw>
                </a:effectLst>
                <a:latin typeface="Wide Latin" pitchFamily="18" charset="0"/>
              </a:rPr>
              <a:t>陸</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dirty="0" smtClean="0">
                <a:solidFill>
                  <a:schemeClr val="tx1"/>
                </a:solidFill>
                <a:latin typeface="+mj-ea"/>
              </a:rPr>
              <a:t>結論</a:t>
            </a:r>
            <a:r>
              <a:rPr lang="en-US" altLang="zh-TW" sz="1800" b="1" dirty="0" smtClean="0">
                <a:solidFill>
                  <a:schemeClr val="accent2">
                    <a:lumMod val="75000"/>
                  </a:schemeClr>
                </a:solidFill>
                <a:latin typeface="+mj-ea"/>
              </a:rPr>
              <a:t>(2/2)</a:t>
            </a:r>
            <a:endParaRPr lang="en-US" altLang="zh-TW" sz="1800" b="1" dirty="0">
              <a:solidFill>
                <a:srgbClr val="FF0000"/>
              </a:solidFill>
              <a:latin typeface="+mj-ea"/>
            </a:endParaRPr>
          </a:p>
        </p:txBody>
      </p:sp>
      <p:graphicFrame>
        <p:nvGraphicFramePr>
          <p:cNvPr id="5" name="資料庫圖表 4"/>
          <p:cNvGraphicFramePr/>
          <p:nvPr>
            <p:extLst>
              <p:ext uri="{D42A27DB-BD31-4B8C-83A1-F6EECF244321}">
                <p14:modId xmlns:p14="http://schemas.microsoft.com/office/powerpoint/2010/main" xmlns="" val="1216052086"/>
              </p:ext>
            </p:extLst>
          </p:nvPr>
        </p:nvGraphicFramePr>
        <p:xfrm>
          <a:off x="-828600" y="1170856"/>
          <a:ext cx="8496944"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20</a:t>
            </a:r>
            <a:endParaRPr lang="en-US" altLang="ja-JP" dirty="0">
              <a:solidFill>
                <a:schemeClr val="tx1"/>
              </a:solidFill>
            </a:endParaRPr>
          </a:p>
        </p:txBody>
      </p:sp>
    </p:spTree>
    <p:extLst>
      <p:ext uri="{BB962C8B-B14F-4D97-AF65-F5344CB8AC3E}">
        <p14:creationId xmlns:p14="http://schemas.microsoft.com/office/powerpoint/2010/main" xmlns="" val="3432773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1187624" y="1196752"/>
            <a:ext cx="6912768" cy="1656183"/>
          </a:xfrm>
          <a:prstGeom prst="roundRect">
            <a:avLst>
              <a:gd name="adj" fmla="val 7951"/>
            </a:avLst>
          </a:prstGeom>
          <a:solidFill>
            <a:schemeClr val="bg1"/>
          </a:solidFill>
          <a:ln w="38100" cap="flat" cmpd="sng" algn="ctr">
            <a:solidFill>
              <a:srgbClr val="00B4A0"/>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3200" b="1" dirty="0" smtClean="0">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3200" b="1" dirty="0" smtClean="0">
                <a:latin typeface="微軟正黑體" panose="020B0604030504040204" pitchFamily="34" charset="-120"/>
                <a:ea typeface="微軟正黑體" panose="020B0604030504040204" pitchFamily="34" charset="-120"/>
              </a:rPr>
              <a:t>這也有賣奇裝異服及您有需要的產品</a:t>
            </a:r>
            <a:endParaRPr kumimoji="1" lang="en-US" altLang="zh-TW" sz="3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3717032"/>
            <a:ext cx="2160240" cy="2498714"/>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1268760"/>
            <a:ext cx="2016223" cy="771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圖片 6" descr="http://d2kkb4ziuc5v74.cloudfront.net/4ca5527b-7e82-48b3-929b-8493abb4b6c6/w210_b08dba76-f6d2-4642-8c7b-7e1243e3e1e4.jpg">
            <a:hlinkClick r:id="rId4" tgtFrame="&quot;_blank&quot;" tooltip="&quot;[#3] 2013/12/15 上午 10:04:47&quot;"/>
          </p:cNvPr>
          <p:cNvPicPr/>
          <p:nvPr/>
        </p:nvPicPr>
        <p:blipFill>
          <a:blip r:embed="rId5" cstate="print"/>
          <a:srcRect/>
          <a:stretch>
            <a:fillRect/>
          </a:stretch>
        </p:blipFill>
        <p:spPr bwMode="auto">
          <a:xfrm>
            <a:off x="1187624" y="3645024"/>
            <a:ext cx="1633267" cy="2377893"/>
          </a:xfrm>
          <a:prstGeom prst="rect">
            <a:avLst/>
          </a:prstGeom>
          <a:ln w="228600" cap="sq" cmpd="thickThin">
            <a:solidFill>
              <a:srgbClr val="000000"/>
            </a:solidFill>
            <a:prstDash val="solid"/>
            <a:miter lim="800000"/>
          </a:ln>
          <a:effectLst>
            <a:innerShdw blurRad="76200">
              <a:srgbClr val="000000"/>
            </a:innerShdw>
          </a:effectLst>
        </p:spPr>
      </p:pic>
      <p:pic>
        <p:nvPicPr>
          <p:cNvPr id="8" name="圖片 7" descr="http://d2kkb4ziuc5v74.cloudfront.net/4ca5527b-7e82-48b3-929b-8493abb4b6c6/w210_0332749f-d686-467a-8604-ff0865ab1fe6.jpg">
            <a:hlinkClick r:id="rId6" tgtFrame="&quot;_blank&quot;" tooltip="&quot;[#268] 2013/12/15 上午 10:19:09&quot;"/>
          </p:cNvPr>
          <p:cNvPicPr/>
          <p:nvPr/>
        </p:nvPicPr>
        <p:blipFill>
          <a:blip r:embed="rId7" cstate="print"/>
          <a:srcRect/>
          <a:stretch>
            <a:fillRect/>
          </a:stretch>
        </p:blipFill>
        <p:spPr bwMode="auto">
          <a:xfrm>
            <a:off x="6228184" y="3573016"/>
            <a:ext cx="1746190" cy="2403626"/>
          </a:xfrm>
          <a:prstGeom prst="rect">
            <a:avLst/>
          </a:prstGeom>
          <a:ln w="228600" cap="sq" cmpd="thickThin">
            <a:solidFill>
              <a:srgbClr val="000000"/>
            </a:solidFill>
            <a:prstDash val="solid"/>
            <a:miter lim="800000"/>
          </a:ln>
          <a:effectLst>
            <a:innerShdw blurRad="76200">
              <a:srgbClr val="000000"/>
            </a:innerShdw>
          </a:effectLst>
        </p:spPr>
      </p:pic>
      <p:sp>
        <p:nvSpPr>
          <p:cNvPr id="11" name="矩形 10"/>
          <p:cNvSpPr/>
          <p:nvPr/>
        </p:nvSpPr>
        <p:spPr>
          <a:xfrm>
            <a:off x="1043608" y="5661248"/>
            <a:ext cx="1872209" cy="369332"/>
          </a:xfrm>
          <a:prstGeom prst="rect">
            <a:avLst/>
          </a:prstGeom>
        </p:spPr>
        <p:txBody>
          <a:bodyPr wrap="square">
            <a:spAutoFit/>
          </a:bodyPr>
          <a:lstStyle/>
          <a:p>
            <a:pPr lvl="0">
              <a:spcBef>
                <a:spcPct val="20000"/>
              </a:spcBef>
              <a:buClr>
                <a:schemeClr val="accent1"/>
              </a:buClr>
              <a:buSzPct val="70000"/>
              <a:defRPr/>
            </a:pPr>
            <a:r>
              <a:rPr lang="en-US" altLang="zh-TW" b="1" i="1" dirty="0" err="1" smtClean="0">
                <a:solidFill>
                  <a:srgbClr val="FF0000"/>
                </a:solidFill>
                <a:effectLst>
                  <a:outerShdw blurRad="38100" dist="38100" dir="2700000" algn="tl">
                    <a:srgbClr val="000000">
                      <a:alpha val="43137"/>
                    </a:srgbClr>
                  </a:outerShdw>
                </a:effectLst>
                <a:latin typeface="Wide Latin" pitchFamily="18" charset="0"/>
              </a:rPr>
              <a:t>PChome</a:t>
            </a:r>
            <a:endParaRPr lang="zh-TW" altLang="en-US" b="1" i="1" dirty="0">
              <a:solidFill>
                <a:srgbClr val="FF0000"/>
              </a:solidFill>
              <a:effectLst>
                <a:outerShdw blurRad="38100" dist="38100" dir="2700000" algn="tl">
                  <a:srgbClr val="000000">
                    <a:alpha val="43137"/>
                  </a:srgbClr>
                </a:outerShdw>
              </a:effectLst>
              <a:latin typeface="Wide Latin" pitchFamily="18" charset="0"/>
            </a:endParaRPr>
          </a:p>
        </p:txBody>
      </p:sp>
      <p:sp>
        <p:nvSpPr>
          <p:cNvPr id="12" name="矩形 11"/>
          <p:cNvSpPr/>
          <p:nvPr/>
        </p:nvSpPr>
        <p:spPr>
          <a:xfrm>
            <a:off x="6156176" y="5589240"/>
            <a:ext cx="1872209" cy="369332"/>
          </a:xfrm>
          <a:prstGeom prst="rect">
            <a:avLst/>
          </a:prstGeom>
        </p:spPr>
        <p:txBody>
          <a:bodyPr wrap="square">
            <a:spAutoFit/>
          </a:bodyPr>
          <a:lstStyle/>
          <a:p>
            <a:pPr lvl="0">
              <a:spcBef>
                <a:spcPct val="20000"/>
              </a:spcBef>
              <a:buClr>
                <a:schemeClr val="accent1"/>
              </a:buClr>
              <a:buSzPct val="70000"/>
              <a:defRPr/>
            </a:pPr>
            <a:r>
              <a:rPr lang="en-US" altLang="zh-TW" b="1" i="1" dirty="0" err="1" smtClean="0">
                <a:solidFill>
                  <a:srgbClr val="FF0000"/>
                </a:solidFill>
                <a:effectLst>
                  <a:outerShdw blurRad="38100" dist="38100" dir="2700000" algn="tl">
                    <a:srgbClr val="000000">
                      <a:alpha val="43137"/>
                    </a:srgbClr>
                  </a:outerShdw>
                </a:effectLst>
                <a:latin typeface="Wide Latin" pitchFamily="18" charset="0"/>
              </a:rPr>
              <a:t>PChome</a:t>
            </a:r>
            <a:endParaRPr lang="zh-TW" altLang="en-US" b="1" i="1" dirty="0">
              <a:solidFill>
                <a:srgbClr val="FF0000"/>
              </a:solidFill>
              <a:effectLst>
                <a:outerShdw blurRad="38100" dist="38100" dir="2700000" algn="tl">
                  <a:srgbClr val="000000">
                    <a:alpha val="43137"/>
                  </a:srgbClr>
                </a:outerShdw>
              </a:effectLst>
              <a:latin typeface="Wide Latin" pitchFamily="18" charset="0"/>
            </a:endParaRPr>
          </a:p>
        </p:txBody>
      </p:sp>
      <p:sp>
        <p:nvSpPr>
          <p:cNvPr id="16" name="矩形 15"/>
          <p:cNvSpPr/>
          <p:nvPr/>
        </p:nvSpPr>
        <p:spPr>
          <a:xfrm>
            <a:off x="0" y="1052736"/>
            <a:ext cx="308098" cy="584775"/>
          </a:xfrm>
          <a:prstGeom prst="rect">
            <a:avLst/>
          </a:prstGeom>
        </p:spPr>
        <p:txBody>
          <a:bodyPr wrap="none">
            <a:spAutoFit/>
          </a:bodyPr>
          <a:lstStyle/>
          <a:p>
            <a:r>
              <a:rPr lang="zh-TW" altLang="en-US" sz="3200"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Wide Latin" pitchFamily="18" charset="0"/>
                <a:ea typeface="微軟正黑體" panose="020B0604030504040204" pitchFamily="34" charset="-120"/>
              </a:rPr>
              <a:t> </a:t>
            </a:r>
            <a:endParaRPr lang="zh-TW" altLang="en-US" sz="3200" dirty="0"/>
          </a:p>
        </p:txBody>
      </p:sp>
      <p:sp>
        <p:nvSpPr>
          <p:cNvPr id="17"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21</a:t>
            </a:r>
            <a:endParaRPr lang="en-US" altLang="ja-JP" dirty="0">
              <a:solidFill>
                <a:schemeClr val="tx1"/>
              </a:solidFill>
            </a:endParaRPr>
          </a:p>
        </p:txBody>
      </p:sp>
      <p:sp>
        <p:nvSpPr>
          <p:cNvPr id="18" name="矩形 17"/>
          <p:cNvSpPr/>
          <p:nvPr/>
        </p:nvSpPr>
        <p:spPr>
          <a:xfrm>
            <a:off x="1979712" y="6273225"/>
            <a:ext cx="5904656" cy="584775"/>
          </a:xfrm>
          <a:prstGeom prst="rect">
            <a:avLst/>
          </a:prstGeom>
        </p:spPr>
        <p:txBody>
          <a:bodyPr wrap="square">
            <a:spAutoFit/>
          </a:bodyPr>
          <a:lstStyle/>
          <a:p>
            <a:pPr lvl="0">
              <a:spcBef>
                <a:spcPct val="20000"/>
              </a:spcBef>
              <a:buClr>
                <a:schemeClr val="accent1"/>
              </a:buClr>
              <a:buSzPct val="70000"/>
              <a:defRPr/>
            </a:pPr>
            <a:r>
              <a:rPr lang="en-US" altLang="zh-TW" sz="3200" b="1" i="1" dirty="0" smtClean="0">
                <a:solidFill>
                  <a:srgbClr val="FF0000"/>
                </a:solidFill>
                <a:effectLst>
                  <a:outerShdw blurRad="38100" dist="38100" dir="2700000" algn="tl">
                    <a:srgbClr val="000000">
                      <a:alpha val="43137"/>
                    </a:srgbClr>
                  </a:outerShdw>
                </a:effectLst>
                <a:latin typeface="Wide Latin" pitchFamily="18" charset="0"/>
              </a:rPr>
              <a:t>THANK  YOU</a:t>
            </a:r>
            <a:endParaRPr lang="zh-TW" altLang="en-US" sz="3200" b="1" i="1" dirty="0">
              <a:solidFill>
                <a:srgbClr val="FF0000"/>
              </a:solidFill>
              <a:effectLst>
                <a:outerShdw blurRad="38100" dist="38100" dir="2700000" algn="tl">
                  <a:srgbClr val="000000">
                    <a:alpha val="43137"/>
                  </a:srgbClr>
                </a:outerShdw>
              </a:effectLst>
              <a:latin typeface="Wide Latin" pitchFamily="18" charset="0"/>
            </a:endParaRPr>
          </a:p>
        </p:txBody>
      </p:sp>
      <p:pic>
        <p:nvPicPr>
          <p:cNvPr id="14" name="圖片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Tree>
    <p:extLst>
      <p:ext uri="{BB962C8B-B14F-4D97-AF65-F5344CB8AC3E}">
        <p14:creationId xmlns:p14="http://schemas.microsoft.com/office/powerpoint/2010/main" xmlns="" val="115827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85728"/>
            <a:ext cx="8543924" cy="838200"/>
          </a:xfrm>
        </p:spPr>
        <p:txBody>
          <a:bodyPr>
            <a:normAutofit/>
          </a:bodyPr>
          <a:lstStyle/>
          <a:p>
            <a:pPr algn="ctr"/>
            <a:r>
              <a:rPr lang="zh-TW" altLang="en-US" sz="4800" b="1" dirty="0" smtClean="0">
                <a:solidFill>
                  <a:srgbClr val="FF0000"/>
                </a:solidFill>
                <a:latin typeface="+mj-ea"/>
                <a:cs typeface="Times New Roman" pitchFamily="18" charset="0"/>
              </a:rPr>
              <a:t>大   綱</a:t>
            </a:r>
            <a:endParaRPr lang="zh-TW" altLang="en-US" sz="4800" b="1" dirty="0">
              <a:solidFill>
                <a:srgbClr val="FF0000"/>
              </a:solidFill>
              <a:latin typeface="+mj-ea"/>
              <a:cs typeface="Times New Roman" pitchFamily="18" charset="0"/>
            </a:endParaRPr>
          </a:p>
        </p:txBody>
      </p:sp>
      <p:sp>
        <p:nvSpPr>
          <p:cNvPr id="3" name="內容版面配置區 2"/>
          <p:cNvSpPr>
            <a:spLocks noGrp="1"/>
          </p:cNvSpPr>
          <p:nvPr>
            <p:ph idx="1"/>
          </p:nvPr>
        </p:nvSpPr>
        <p:spPr>
          <a:xfrm>
            <a:off x="457200" y="1124744"/>
            <a:ext cx="8686800" cy="5733256"/>
          </a:xfrm>
          <a:effectLst/>
        </p:spPr>
        <p:txBody>
          <a:bodyPr>
            <a:noAutofit/>
          </a:bodyPr>
          <a:lstStyle/>
          <a:p>
            <a:pPr marL="0" indent="0">
              <a:buNone/>
            </a:pPr>
            <a:r>
              <a:rPr lang="en-US" altLang="zh-TW" sz="2800" b="1" dirty="0" smtClean="0">
                <a:solidFill>
                  <a:srgbClr val="C00000"/>
                </a:solidFill>
                <a:latin typeface="Wide Latin" pitchFamily="18" charset="0"/>
              </a:rPr>
              <a:t> (</a:t>
            </a:r>
            <a:r>
              <a:rPr lang="zh-TW" altLang="en-US" sz="2800" b="1" dirty="0" smtClean="0">
                <a:solidFill>
                  <a:srgbClr val="C00000"/>
                </a:solidFill>
                <a:latin typeface="Wide Latin" pitchFamily="18" charset="0"/>
              </a:rPr>
              <a:t>壹</a:t>
            </a:r>
            <a:r>
              <a:rPr lang="en-US" altLang="zh-TW" sz="2800" b="1" dirty="0" smtClean="0">
                <a:solidFill>
                  <a:srgbClr val="C00000"/>
                </a:solidFill>
                <a:latin typeface="Wide Latin" pitchFamily="18" charset="0"/>
              </a:rPr>
              <a:t>)</a:t>
            </a:r>
            <a:r>
              <a:rPr lang="zh-TW" altLang="en-US" sz="2800" b="1" dirty="0" smtClean="0">
                <a:solidFill>
                  <a:schemeClr val="tx1"/>
                </a:solidFill>
              </a:rPr>
              <a:t> </a:t>
            </a:r>
            <a:r>
              <a:rPr lang="en-US" altLang="zh-TW" sz="2800" b="1" dirty="0" smtClean="0">
                <a:solidFill>
                  <a:schemeClr val="tx1"/>
                </a:solidFill>
                <a:latin typeface="Times New Roman" pitchFamily="18" charset="0"/>
                <a:cs typeface="Times New Roman" pitchFamily="18" charset="0"/>
              </a:rPr>
              <a:t>HISTORY</a:t>
            </a:r>
            <a:r>
              <a:rPr lang="zh-TW" altLang="en-US" sz="2800" b="1" dirty="0" smtClean="0">
                <a:solidFill>
                  <a:schemeClr val="tx1"/>
                </a:solidFill>
                <a:latin typeface="Times New Roman" pitchFamily="18" charset="0"/>
                <a:cs typeface="Times New Roman" pitchFamily="18" charset="0"/>
              </a:rPr>
              <a:t> </a:t>
            </a:r>
            <a:r>
              <a:rPr lang="en-US" altLang="zh-TW" sz="2800" b="1" dirty="0" smtClean="0">
                <a:solidFill>
                  <a:schemeClr val="tx1"/>
                </a:solidFill>
                <a:latin typeface="Times New Roman" pitchFamily="18" charset="0"/>
                <a:cs typeface="Times New Roman" pitchFamily="18" charset="0"/>
              </a:rPr>
              <a:t>    - - - - - - - - - - - - - - - - - - - - -     1</a:t>
            </a:r>
          </a:p>
          <a:p>
            <a:pPr marL="0" indent="0">
              <a:buNone/>
            </a:pPr>
            <a:r>
              <a:rPr lang="en-US" altLang="zh-TW" sz="2800" b="1" dirty="0" smtClean="0">
                <a:solidFill>
                  <a:srgbClr val="C00000"/>
                </a:solidFill>
                <a:latin typeface="Wide Latin" pitchFamily="18" charset="0"/>
              </a:rPr>
              <a:t> (</a:t>
            </a:r>
            <a:r>
              <a:rPr lang="zh-TW" altLang="en-US" sz="2800" b="1" dirty="0" smtClean="0">
                <a:solidFill>
                  <a:srgbClr val="C00000"/>
                </a:solidFill>
                <a:latin typeface="Wide Latin" pitchFamily="18" charset="0"/>
              </a:rPr>
              <a:t>貳</a:t>
            </a:r>
            <a:r>
              <a:rPr lang="en-US" altLang="zh-TW" sz="2800" b="1" dirty="0" smtClean="0">
                <a:solidFill>
                  <a:srgbClr val="C00000"/>
                </a:solidFill>
                <a:latin typeface="Wide Latin" pitchFamily="18" charset="0"/>
              </a:rPr>
              <a:t>)</a:t>
            </a:r>
            <a:r>
              <a:rPr lang="zh-TW" altLang="en-US" sz="2800" b="1" dirty="0" smtClean="0">
                <a:solidFill>
                  <a:schemeClr val="tx1"/>
                </a:solidFill>
                <a:latin typeface="Wide Latin" pitchFamily="18" charset="0"/>
              </a:rPr>
              <a:t> </a:t>
            </a:r>
            <a:r>
              <a:rPr lang="zh-TW" altLang="en-US" sz="2800" b="1" dirty="0" smtClean="0">
                <a:solidFill>
                  <a:schemeClr val="tx1"/>
                </a:solidFill>
                <a:latin typeface="Times New Roman" pitchFamily="18" charset="0"/>
                <a:cs typeface="Times New Roman" pitchFamily="18" charset="0"/>
              </a:rPr>
              <a:t>經營再造認知期  </a:t>
            </a:r>
            <a:r>
              <a:rPr lang="en-US" altLang="zh-TW" sz="2800" b="1" dirty="0" smtClean="0">
                <a:solidFill>
                  <a:schemeClr val="tx1"/>
                </a:solidFill>
                <a:latin typeface="Times New Roman" pitchFamily="18" charset="0"/>
                <a:cs typeface="Times New Roman" pitchFamily="18" charset="0"/>
              </a:rPr>
              <a:t>- </a:t>
            </a:r>
            <a:r>
              <a:rPr lang="en-US" altLang="zh-TW" sz="2800" b="1" dirty="0">
                <a:solidFill>
                  <a:schemeClr val="tx1"/>
                </a:solidFill>
                <a:latin typeface="Times New Roman" pitchFamily="18" charset="0"/>
                <a:cs typeface="Times New Roman" pitchFamily="18" charset="0"/>
              </a:rPr>
              <a:t>- - </a:t>
            </a:r>
            <a:r>
              <a:rPr lang="en-US" altLang="zh-TW" sz="2800" b="1" dirty="0" smtClean="0">
                <a:solidFill>
                  <a:schemeClr val="tx1"/>
                </a:solidFill>
                <a:latin typeface="Times New Roman" pitchFamily="18" charset="0"/>
                <a:cs typeface="Times New Roman" pitchFamily="18" charset="0"/>
              </a:rPr>
              <a:t>- </a:t>
            </a:r>
            <a:r>
              <a:rPr lang="en-US" altLang="zh-TW" sz="2800" b="1" dirty="0">
                <a:solidFill>
                  <a:schemeClr val="tx1"/>
                </a:solidFill>
                <a:latin typeface="Times New Roman" pitchFamily="18" charset="0"/>
                <a:cs typeface="Times New Roman" pitchFamily="18" charset="0"/>
              </a:rPr>
              <a:t>- - - - - - - - </a:t>
            </a:r>
            <a:r>
              <a:rPr lang="en-US" altLang="zh-TW" sz="2800" b="1" dirty="0" smtClean="0">
                <a:solidFill>
                  <a:schemeClr val="tx1"/>
                </a:solidFill>
                <a:latin typeface="Times New Roman" pitchFamily="18" charset="0"/>
                <a:cs typeface="Times New Roman" pitchFamily="18" charset="0"/>
              </a:rPr>
              <a:t>- - - - - -</a:t>
            </a:r>
            <a:r>
              <a:rPr lang="zh-TW" altLang="en-US" sz="2800" b="1" dirty="0" smtClean="0">
                <a:solidFill>
                  <a:schemeClr val="tx1"/>
                </a:solidFill>
                <a:latin typeface="Times New Roman" pitchFamily="18" charset="0"/>
                <a:cs typeface="Times New Roman" pitchFamily="18" charset="0"/>
              </a:rPr>
              <a:t>  </a:t>
            </a:r>
            <a:r>
              <a:rPr lang="en-US" altLang="zh-TW" sz="2800" b="1" dirty="0" smtClean="0">
                <a:solidFill>
                  <a:schemeClr val="tx1"/>
                </a:solidFill>
                <a:latin typeface="Times New Roman" pitchFamily="18" charset="0"/>
                <a:cs typeface="Times New Roman" pitchFamily="18" charset="0"/>
              </a:rPr>
              <a:t>   2</a:t>
            </a:r>
          </a:p>
          <a:p>
            <a:pPr marL="0" indent="0">
              <a:buNone/>
            </a:pPr>
            <a:r>
              <a:rPr lang="en-US" altLang="zh-TW" sz="2800" b="1" dirty="0" smtClean="0">
                <a:solidFill>
                  <a:srgbClr val="C00000"/>
                </a:solidFill>
                <a:latin typeface="Wide Latin" pitchFamily="18" charset="0"/>
              </a:rPr>
              <a:t> (</a:t>
            </a:r>
            <a:r>
              <a:rPr lang="zh-TW" altLang="en-US" sz="2800" b="1" dirty="0" smtClean="0">
                <a:solidFill>
                  <a:srgbClr val="C00000"/>
                </a:solidFill>
                <a:latin typeface="Wide Latin" pitchFamily="18" charset="0"/>
              </a:rPr>
              <a:t>參</a:t>
            </a:r>
            <a:r>
              <a:rPr lang="en-US" altLang="zh-TW" sz="2800" b="1" dirty="0" smtClean="0">
                <a:solidFill>
                  <a:srgbClr val="C00000"/>
                </a:solidFill>
                <a:latin typeface="Wide Latin" pitchFamily="18" charset="0"/>
              </a:rPr>
              <a:t>)</a:t>
            </a:r>
            <a:r>
              <a:rPr lang="zh-TW" altLang="en-US" sz="2800" b="1" dirty="0" smtClean="0">
                <a:solidFill>
                  <a:schemeClr val="tx1"/>
                </a:solidFill>
                <a:latin typeface="Wide Latin" pitchFamily="18" charset="0"/>
              </a:rPr>
              <a:t> </a:t>
            </a:r>
            <a:r>
              <a:rPr lang="zh-TW" altLang="en-US" sz="2800" b="1" dirty="0" smtClean="0">
                <a:solidFill>
                  <a:schemeClr val="tx1"/>
                </a:solidFill>
                <a:latin typeface="Times New Roman" pitchFamily="18" charset="0"/>
                <a:cs typeface="Times New Roman" pitchFamily="18" charset="0"/>
              </a:rPr>
              <a:t>經營再造準備期   </a:t>
            </a:r>
            <a:r>
              <a:rPr lang="en-US" altLang="zh-TW" sz="2800" b="1" dirty="0" smtClean="0">
                <a:solidFill>
                  <a:schemeClr val="tx1"/>
                </a:solidFill>
                <a:latin typeface="Times New Roman" pitchFamily="18" charset="0"/>
                <a:cs typeface="Times New Roman" pitchFamily="18" charset="0"/>
              </a:rPr>
              <a:t>- </a:t>
            </a:r>
            <a:r>
              <a:rPr lang="en-US" altLang="zh-TW" sz="2800" b="1" dirty="0">
                <a:solidFill>
                  <a:schemeClr val="tx1"/>
                </a:solidFill>
                <a:latin typeface="Times New Roman" pitchFamily="18" charset="0"/>
                <a:cs typeface="Times New Roman" pitchFamily="18" charset="0"/>
              </a:rPr>
              <a:t>- - </a:t>
            </a:r>
            <a:r>
              <a:rPr lang="en-US" altLang="zh-TW" sz="2800" b="1" dirty="0" smtClean="0">
                <a:solidFill>
                  <a:schemeClr val="tx1"/>
                </a:solidFill>
                <a:latin typeface="Times New Roman" pitchFamily="18" charset="0"/>
                <a:cs typeface="Times New Roman" pitchFamily="18" charset="0"/>
              </a:rPr>
              <a:t>- </a:t>
            </a:r>
            <a:r>
              <a:rPr lang="en-US" altLang="zh-TW" sz="2800" b="1" dirty="0">
                <a:solidFill>
                  <a:schemeClr val="tx1"/>
                </a:solidFill>
                <a:latin typeface="Times New Roman" pitchFamily="18" charset="0"/>
                <a:cs typeface="Times New Roman" pitchFamily="18" charset="0"/>
              </a:rPr>
              <a:t>- - - </a:t>
            </a:r>
            <a:r>
              <a:rPr lang="en-US" altLang="zh-TW" sz="2800" b="1" dirty="0" smtClean="0">
                <a:solidFill>
                  <a:schemeClr val="tx1"/>
                </a:solidFill>
                <a:latin typeface="Times New Roman" pitchFamily="18" charset="0"/>
                <a:cs typeface="Times New Roman" pitchFamily="18" charset="0"/>
              </a:rPr>
              <a:t>- - - - - - - - - - -    5</a:t>
            </a:r>
          </a:p>
          <a:p>
            <a:pPr marL="0" indent="0">
              <a:buNone/>
            </a:pPr>
            <a:r>
              <a:rPr lang="en-US" altLang="zh-TW" sz="2800" b="1" dirty="0" smtClean="0">
                <a:solidFill>
                  <a:srgbClr val="C00000"/>
                </a:solidFill>
                <a:latin typeface="Wide Latin" pitchFamily="18" charset="0"/>
              </a:rPr>
              <a:t> (</a:t>
            </a:r>
            <a:r>
              <a:rPr lang="zh-TW" altLang="en-US" sz="2800" b="1" dirty="0">
                <a:solidFill>
                  <a:srgbClr val="C00000"/>
                </a:solidFill>
                <a:latin typeface="Wide Latin" pitchFamily="18" charset="0"/>
              </a:rPr>
              <a:t>肆</a:t>
            </a:r>
            <a:r>
              <a:rPr lang="en-US" altLang="zh-TW" sz="2800" b="1" dirty="0" smtClean="0">
                <a:solidFill>
                  <a:srgbClr val="C00000"/>
                </a:solidFill>
                <a:latin typeface="Wide Latin" pitchFamily="18" charset="0"/>
              </a:rPr>
              <a:t>)</a:t>
            </a:r>
            <a:r>
              <a:rPr lang="zh-TW" altLang="en-US" sz="2800" b="1" dirty="0" smtClean="0">
                <a:solidFill>
                  <a:srgbClr val="C00000"/>
                </a:solidFill>
                <a:latin typeface="Wide Latin" pitchFamily="18" charset="0"/>
              </a:rPr>
              <a:t> </a:t>
            </a:r>
            <a:r>
              <a:rPr lang="zh-TW" altLang="en-US" sz="2800" b="1" dirty="0" smtClean="0">
                <a:solidFill>
                  <a:schemeClr val="tx1"/>
                </a:solidFill>
                <a:latin typeface="Wide Latin" pitchFamily="18" charset="0"/>
              </a:rPr>
              <a:t>經營</a:t>
            </a:r>
            <a:r>
              <a:rPr lang="zh-TW" altLang="en-US" sz="2800" b="1" dirty="0">
                <a:solidFill>
                  <a:schemeClr val="tx1"/>
                </a:solidFill>
                <a:latin typeface="Wide Latin" pitchFamily="18" charset="0"/>
              </a:rPr>
              <a:t>再造執行</a:t>
            </a:r>
            <a:r>
              <a:rPr lang="zh-TW" altLang="en-US" sz="2800" b="1" dirty="0" smtClean="0">
                <a:solidFill>
                  <a:schemeClr val="tx1"/>
                </a:solidFill>
                <a:latin typeface="Wide Latin" pitchFamily="18" charset="0"/>
              </a:rPr>
              <a:t>期  </a:t>
            </a:r>
            <a:r>
              <a:rPr lang="en-US" altLang="zh-TW" sz="2800" b="1" dirty="0" smtClean="0">
                <a:solidFill>
                  <a:schemeClr val="tx1"/>
                </a:solidFill>
                <a:latin typeface="Times New Roman" pitchFamily="18" charset="0"/>
                <a:cs typeface="Times New Roman" pitchFamily="18" charset="0"/>
              </a:rPr>
              <a:t>- </a:t>
            </a:r>
            <a:r>
              <a:rPr lang="en-US" altLang="zh-TW" sz="2800" b="1" dirty="0">
                <a:solidFill>
                  <a:schemeClr val="tx1"/>
                </a:solidFill>
                <a:latin typeface="Times New Roman" pitchFamily="18" charset="0"/>
                <a:cs typeface="Times New Roman" pitchFamily="18" charset="0"/>
              </a:rPr>
              <a:t>- - - - - - - - - - - - - - - - </a:t>
            </a:r>
            <a:r>
              <a:rPr lang="en-US" altLang="zh-TW" sz="2800" b="1" dirty="0" smtClean="0">
                <a:solidFill>
                  <a:schemeClr val="tx1"/>
                </a:solidFill>
                <a:latin typeface="Times New Roman" pitchFamily="18" charset="0"/>
                <a:cs typeface="Times New Roman" pitchFamily="18" charset="0"/>
              </a:rPr>
              <a:t>-   </a:t>
            </a:r>
            <a:r>
              <a:rPr lang="en-US" altLang="zh-TW" sz="2800" b="1" dirty="0">
                <a:solidFill>
                  <a:schemeClr val="tx1"/>
                </a:solidFill>
                <a:latin typeface="Times New Roman" pitchFamily="18" charset="0"/>
                <a:cs typeface="Times New Roman" pitchFamily="18" charset="0"/>
              </a:rPr>
              <a:t>11</a:t>
            </a:r>
            <a:endParaRPr lang="en-US" altLang="zh-TW" sz="2800" b="1" dirty="0" smtClean="0">
              <a:solidFill>
                <a:schemeClr val="tx1"/>
              </a:solidFill>
              <a:latin typeface="Times New Roman" pitchFamily="18" charset="0"/>
              <a:cs typeface="Times New Roman" pitchFamily="18" charset="0"/>
            </a:endParaRPr>
          </a:p>
          <a:p>
            <a:pPr marL="0" indent="0">
              <a:buNone/>
            </a:pPr>
            <a:r>
              <a:rPr lang="en-US" altLang="zh-TW" sz="2800" b="1" dirty="0" smtClean="0">
                <a:solidFill>
                  <a:srgbClr val="C00000"/>
                </a:solidFill>
                <a:latin typeface="Wide Latin" pitchFamily="18" charset="0"/>
              </a:rPr>
              <a:t> (</a:t>
            </a:r>
            <a:r>
              <a:rPr lang="zh-TW" altLang="en-US" sz="2800" b="1" dirty="0">
                <a:solidFill>
                  <a:srgbClr val="C00000"/>
                </a:solidFill>
                <a:latin typeface="Wide Latin" pitchFamily="18" charset="0"/>
              </a:rPr>
              <a:t>伍</a:t>
            </a:r>
            <a:r>
              <a:rPr lang="en-US" altLang="zh-TW" sz="2800" b="1" dirty="0" smtClean="0">
                <a:solidFill>
                  <a:srgbClr val="C00000"/>
                </a:solidFill>
                <a:latin typeface="Wide Latin" pitchFamily="18" charset="0"/>
              </a:rPr>
              <a:t>)</a:t>
            </a:r>
            <a:r>
              <a:rPr lang="zh-TW" altLang="en-US" sz="2800" b="1" dirty="0" smtClean="0">
                <a:solidFill>
                  <a:srgbClr val="C00000"/>
                </a:solidFill>
                <a:latin typeface="Wide Latin" pitchFamily="18" charset="0"/>
              </a:rPr>
              <a:t> </a:t>
            </a:r>
            <a:r>
              <a:rPr lang="zh-TW" altLang="en-US" sz="2800" b="1" dirty="0" smtClean="0">
                <a:solidFill>
                  <a:schemeClr val="tx1"/>
                </a:solidFill>
                <a:latin typeface="Wide Latin" pitchFamily="18" charset="0"/>
              </a:rPr>
              <a:t>經營再造</a:t>
            </a:r>
            <a:r>
              <a:rPr lang="zh-TW" altLang="en-US" sz="2800" b="1" dirty="0">
                <a:solidFill>
                  <a:schemeClr val="tx1"/>
                </a:solidFill>
                <a:latin typeface="Wide Latin" pitchFamily="18" charset="0"/>
              </a:rPr>
              <a:t>評定</a:t>
            </a:r>
            <a:r>
              <a:rPr lang="zh-TW" altLang="en-US" sz="2800" b="1" dirty="0" smtClean="0">
                <a:solidFill>
                  <a:schemeClr val="tx1"/>
                </a:solidFill>
                <a:latin typeface="Wide Latin" pitchFamily="18" charset="0"/>
              </a:rPr>
              <a:t>期  </a:t>
            </a:r>
            <a:r>
              <a:rPr lang="en-US" altLang="zh-TW" sz="2800" b="1" dirty="0">
                <a:solidFill>
                  <a:schemeClr val="tx1"/>
                </a:solidFill>
                <a:latin typeface="Times New Roman" pitchFamily="18" charset="0"/>
                <a:cs typeface="Times New Roman" pitchFamily="18" charset="0"/>
              </a:rPr>
              <a:t>- - - - - - - - - - - - - - - - - - </a:t>
            </a:r>
            <a:r>
              <a:rPr lang="en-US" altLang="zh-TW" sz="2800" b="1" dirty="0" smtClean="0">
                <a:solidFill>
                  <a:schemeClr val="tx1"/>
                </a:solidFill>
                <a:latin typeface="Times New Roman" pitchFamily="18" charset="0"/>
                <a:cs typeface="Times New Roman" pitchFamily="18" charset="0"/>
              </a:rPr>
              <a:t>  15</a:t>
            </a:r>
          </a:p>
          <a:p>
            <a:pPr marL="0" indent="0">
              <a:buNone/>
            </a:pPr>
            <a:r>
              <a:rPr lang="en-US" altLang="zh-TW" sz="2800" b="1" dirty="0" smtClean="0">
                <a:solidFill>
                  <a:srgbClr val="C00000"/>
                </a:solidFill>
                <a:latin typeface="Wide Latin" pitchFamily="18" charset="0"/>
              </a:rPr>
              <a:t> (</a:t>
            </a:r>
            <a:r>
              <a:rPr lang="zh-TW" altLang="en-US" sz="2800" b="1" dirty="0">
                <a:solidFill>
                  <a:srgbClr val="C00000"/>
                </a:solidFill>
                <a:latin typeface="Wide Latin" pitchFamily="18" charset="0"/>
              </a:rPr>
              <a:t>陸</a:t>
            </a:r>
            <a:r>
              <a:rPr lang="en-US" altLang="zh-TW" sz="2800" b="1" dirty="0" smtClean="0">
                <a:solidFill>
                  <a:srgbClr val="C00000"/>
                </a:solidFill>
                <a:latin typeface="Wide Latin" pitchFamily="18" charset="0"/>
              </a:rPr>
              <a:t>) </a:t>
            </a:r>
            <a:r>
              <a:rPr lang="zh-TW" altLang="en-US" sz="2800" b="1" dirty="0" smtClean="0">
                <a:solidFill>
                  <a:schemeClr val="tx1"/>
                </a:solidFill>
                <a:latin typeface="Wide Latin" pitchFamily="18" charset="0"/>
              </a:rPr>
              <a:t>結論</a:t>
            </a:r>
            <a:r>
              <a:rPr lang="zh-TW" altLang="en-US" sz="2800" b="1" dirty="0" smtClean="0">
                <a:solidFill>
                  <a:schemeClr val="tx1"/>
                </a:solidFill>
                <a:latin typeface="Times New Roman" pitchFamily="18" charset="0"/>
                <a:ea typeface="MS Gothic" pitchFamily="49" charset="-128"/>
                <a:cs typeface="Times New Roman" pitchFamily="18" charset="0"/>
              </a:rPr>
              <a:t>      </a:t>
            </a:r>
            <a:r>
              <a:rPr lang="en-US" altLang="zh-TW" sz="2800" b="1" dirty="0" smtClean="0">
                <a:solidFill>
                  <a:schemeClr val="tx1"/>
                </a:solidFill>
                <a:latin typeface="Times New Roman" pitchFamily="18" charset="0"/>
                <a:cs typeface="Times New Roman" pitchFamily="18" charset="0"/>
              </a:rPr>
              <a:t>- - - - </a:t>
            </a:r>
            <a:r>
              <a:rPr lang="en-US" altLang="zh-TW" sz="2800" b="1" dirty="0">
                <a:solidFill>
                  <a:schemeClr val="tx1"/>
                </a:solidFill>
                <a:latin typeface="Times New Roman" pitchFamily="18" charset="0"/>
                <a:cs typeface="Times New Roman" pitchFamily="18" charset="0"/>
              </a:rPr>
              <a:t>- - - - - - - - - - - - - - - - - - - - - </a:t>
            </a:r>
            <a:r>
              <a:rPr lang="en-US" altLang="zh-TW" sz="2800" b="1" dirty="0" smtClean="0">
                <a:solidFill>
                  <a:schemeClr val="tx1"/>
                </a:solidFill>
                <a:latin typeface="Times New Roman" pitchFamily="18" charset="0"/>
                <a:cs typeface="Times New Roman" pitchFamily="18" charset="0"/>
              </a:rPr>
              <a:t>  19</a:t>
            </a:r>
          </a:p>
          <a:p>
            <a:pPr marL="0" indent="0">
              <a:buNone/>
            </a:pPr>
            <a:r>
              <a:rPr lang="en-US" altLang="zh-TW" sz="2800" b="1" dirty="0" smtClean="0">
                <a:solidFill>
                  <a:srgbClr val="C00000"/>
                </a:solidFill>
                <a:latin typeface="Wide Latin" pitchFamily="18" charset="0"/>
              </a:rPr>
              <a:t> </a:t>
            </a:r>
            <a:r>
              <a:rPr lang="zh-TW" altLang="en-US" sz="2800" b="1" dirty="0" smtClean="0">
                <a:solidFill>
                  <a:srgbClr val="C00000"/>
                </a:solidFill>
                <a:latin typeface="Wide Latin" pitchFamily="18" charset="0"/>
              </a:rPr>
              <a:t>                                </a:t>
            </a:r>
            <a:r>
              <a:rPr lang="zh-TW" altLang="en-US" sz="2800" b="1" dirty="0" smtClean="0">
                <a:solidFill>
                  <a:schemeClr val="tx1"/>
                </a:solidFill>
              </a:rPr>
              <a:t> </a:t>
            </a:r>
            <a:endParaRPr lang="zh-TW" altLang="en-US" sz="2800" b="1" dirty="0">
              <a:solidFill>
                <a:schemeClr val="tx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4250" y="4581128"/>
            <a:ext cx="2095500" cy="200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188640"/>
            <a:ext cx="5904656" cy="838200"/>
          </a:xfrm>
        </p:spPr>
        <p:txBody>
          <a:bodyPr>
            <a:normAutofit/>
          </a:bodyPr>
          <a:lstStyle/>
          <a:p>
            <a:r>
              <a:rPr lang="en-US" altLang="zh-TW"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Wide Latin" pitchFamily="18" charset="0"/>
                <a:ea typeface="微軟正黑體" panose="020B0604030504040204" pitchFamily="34" charset="-120"/>
              </a:rPr>
              <a:t>(</a:t>
            </a:r>
            <a:r>
              <a:rPr lang="zh-TW" altLang="en-US"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Wide Latin" pitchFamily="18" charset="0"/>
                <a:ea typeface="微軟正黑體" panose="020B0604030504040204" pitchFamily="34" charset="-120"/>
              </a:rPr>
              <a:t>壹</a:t>
            </a:r>
            <a:r>
              <a:rPr lang="en-US" altLang="zh-TW"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Wide Latin" pitchFamily="18" charset="0"/>
                <a:ea typeface="微軟正黑體" panose="020B0604030504040204" pitchFamily="34" charset="-120"/>
              </a:rPr>
              <a:t>)</a:t>
            </a:r>
            <a:r>
              <a:rPr lang="zh-TW" altLang="en-US"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Wide Latin" pitchFamily="18" charset="0"/>
                <a:ea typeface="微軟正黑體" panose="020B0604030504040204" pitchFamily="34" charset="-120"/>
              </a:rPr>
              <a:t>  </a:t>
            </a:r>
            <a:r>
              <a:rPr lang="en-US" altLang="zh-TW" b="1" i="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Wide Latin" pitchFamily="18" charset="0"/>
                <a:ea typeface="微軟正黑體" panose="020B0604030504040204" pitchFamily="34" charset="-120"/>
              </a:rPr>
              <a:t>History</a:t>
            </a:r>
            <a:endParaRPr lang="zh-TW" altLang="en-US" b="1" i="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Wide Latin" pitchFamily="18" charset="0"/>
              <a:ea typeface="微軟正黑體" panose="020B0604030504040204" pitchFamily="34" charset="-120"/>
            </a:endParaRPr>
          </a:p>
        </p:txBody>
      </p:sp>
      <p:sp>
        <p:nvSpPr>
          <p:cNvPr id="74" name="AutoShape 4" descr="data:image/jpeg;base64,/9j/4AAQSkZJRgABAQAAAQABAAD/2wCEAAkGBxQQEBIQEw8TEBESFRcSFBYUEQ8UEhISFRMWFxUVExQYHCggGBolHBUVITEhJSkrLi4uFx8zODMsNygtLjcBCgoKDg0OGxAQGywkHyYtLC0sLC0sLCwsLCwsLCwsLCwsLCwsLCwsLCwsLCwsLCwsLCwsLCwsLCwsLCwsLCwsLP/AABEIAHwBawMBEQACEQEDEQH/xAAcAAEAAgIDAQAAAAAAAAAAAAAABgcEBQECAwj/xAA6EAABAwIDBgMFBgYDAQAAAAABAAIDBBEFBhIHEyExQVEiYXEUUoGRoSMyQlNUsRYXM2JywUOS4RX/xAAaAQEAAwEBAQAAAAAAAAAAAAAABAUGAwIB/8QALxEBAAIBAwMCBQMFAAMAAAAAAAECAwQFERIhMRNRFTJBUmEUInEjM0KBkSSx8P/aAAwDAQACEQMRAD8AvFAQEBAQEBAQEBAQEBAQEBAQEBAQEBAQEBAQEBAQEBAQEBAQEBAQEBAQEBAQEBAQEBAQEBAQEBAQEBAQEBAQEBAQEBAQEBAQEBAQEBAQEBAQEBAQEBAQEBAQEBAQEBAQEBAQEBAQEBAQEBAQEBAQEBAQEBAQEBAQEBAQEBAQEBAQEBAQEBAQEBAQEBAQEBAQaPOONmhpHztAc9v3Q7kSpGlwxlyRWXLNk9OvKshtdqv08Pzcrf4Vj95QP11vY/m7Vfp4fm5fPhWP3k/XW9j+btV+nh+bk+FY/eT9db2ZNHtelv8Aa0zLf2uN7fFebbVX/Gz7GunnvCfZXzjT4gLRu0yDiY3W1W/2q3UaTJh8+PdMxZ65PCRKK7iDGr6+OBhklkbGwcySvdKWvPFYebWiscygOM7WIYyWwRmU+8TZqssW13t3vPCHfW1j5YR47XanpTRfNyk/CsfvLj+ut7N/hm0h5DTNA3jz0E/7S+z14/bZEjeZi8xavZNMJx6KphdM0lrG8HX6Kqz6W+K/RPla4NXjzY5vHiHl/FdJ+pZ9V6/Q6j7ZefiGn++Gbh2KxVF91IH2526LllwZMXzxw7YtRjy/JPLNXF2EBAQEBBw51gSeAHEoIVWZwmklcyipt+1nBziSAfRBs8qZl9rL45GbuaP7zelkEgnfpa53YE/IIIxk7Nntpkje0MkaTYA8C2/7oMvBMedUVVRDoDWRcAepPmg2uKVm4hfLa+hpKDEy1ibqqATOYGaibAdkGxqJdDHO90E/IINPlLGnVkLpXMDLPLQB1A6oO+a8XNHTula0OcOQPIoPGgzG2WiNUALtadTezgOSDLy3ibqqBszmaC69gOyDGzbjpoo2Pa0Pc92gA9SUHGXcTqZnuE9NuWgAtN73J6IN8gICAgICAgICAgrvbTUaaONvV8n0srTaq85Jn8IWun9kQpdXypEC6+gvg96CsfBI2aNxa9huCF5vSL1msvVLTWeYfSmXsSFVTRTgW1tB+PVZTPj9PJNV7jv11iWvzhmuPDotTvFI77jAeJPc+S66bS2z24jw8Zs0Y4URj+YJ66TXM8kfhaD4WjsAtFhwUwxxWFRky2yTzLVrs5OWi5Hqvr5PhKWCwA8l1UszzKwMIG5weZ/IvuR53VJnn1NbWPZfYI9PQWn3QBXagWdswhtTyO95/wBAFnd3tzliPw02y14xTP5TNVK5EBAQEBBrcyBxpZgz72g2sgi+RcZp4aQhz2xvYSXg8CT3QdcmA1FdU1gaWxO8LfMoJRmeo3dJM+9rMKCvocMfT0sOIRcHC5eO7T1Qb/ZmNbJ5zzfIfVBts9zaaCbuW2CDnJc8fskMbXhzmsBcAeIPmgyM11G7o538rMKDDyDT6KKM+/4/mg120uS8dPGOb5QCP7bi6COZkp34fvYY77mqaAOzXdbILBypBu6OBvXQL+qCL7SHiSWmgLtN3aie3HmgkOVqJsTHaal1QCeZN7cOSDeoCAgICAgICAgIKi23VX2kEV+hfb42V3tNe1rK3XW7xCsFbq5Y+yLA4qjfPliEgFmi/IFVW55rU4is8J+jx1tzMwn2I5Fo5WEezta63BzeYVbTW5qzz1JttNjmPChMUozBNJCfwOIWkx366xZS3r024YpXR5XjkPEhTYOJ5ODIwSPMLO6zH6mp6a/Vb6e/Th5lUGYMZfWzunkPM+EdGt6AK8w4a4qRWFZlyTe3MtaurmmeV9nlRWNErjuYjy1DxOHcKBqNwx4p6Y7yl4tJa8c+Ewj2SU4sd/KXDyFrqD8Wyc/LCTbQVmvHLVZgyjLSgvB3kfcDi31VnpdwpmnpntKh1e25MEdUd4b3HXbrCIGe9YKHp469ba3sm6qejQ1r7oArxQLhyNBooo/7hqWU3C3OezYbbTp09W/UJPEBAQEBBwRfggjtRkymfJvDHzNyByPqg3lJStiaGMaGtHQIOMQo2zxuieNTHCxHcIOkOHsbCIA0bsN028kHng+FMpWGOMWaSXfEoO+J4cyoZu5G6m9kGNhGAw0rnOiZpLhYoMzEKJs8bonjUx3Ajug70dM2KNsbRZrRYDsEGPX4VHM9j3t1Fhu3yKDjF8JjqWBkjbgG48igy4IgxoaOAaLBBrsWwCGpcHyM1ECw9EHvhOFx0rCyNulpOq3mgzkBAQEBAQEBAQEFFbXqnXiAH5bNK0W214wqjWW5vwhCsENduxql0UT3fmP1fRZ/dLc5ePZb6KOKcphjOKx0sL5ZHhoaD1FyegCg4sVslorWEm94pHMvmrEaozSySnm9xK1lK9NYqob26p5Y9r8O/BenmFgZ2qjTYdRUIOlzmbyQdx5qt0lYvmvl/wCJ2e3TjrRX6skFNtl+WRWVBlkF4obG3RzuxVfuGpnFTpr5lM0mGL25nxC9GtAAAFgOXks6t3ZB5zRB7S1wuDzC+xMxPMPkxExxKBbTHhkcMI4AcbK72mJm1ryod5tFa1pCAtFyB3Nldz4UERzK0Jczw0MEUX9SQNHhb09VnK6LJqMk28Ry1Ftfj02OtPM8NW3aMdXGDw+vFSZ2eOPmRI3uee9eyWYBmGKsaSzg4c2nmFWanSXwT+7x7rbS6zHqI/b59m3UVLYGKYvFTN1SPDew6ldsOnyZZ4pDhm1OPDHN5ROq2isv9nC4+ZKs6bPb/KyqvvVf8avGn2je/B/1PRe7bP8AbZzpvf3VSjBMyw1fBjtL/dP3lXajR5MPzR291pptdiz/ACz39m5URMRTEs9QwSvhMTyWGxItY+is8W15MlIvEx3VebdceK80mJ7OcMzxDPK2IRvbf8TrWAHdfM22ZMdOqZgw7rjy3isRLHxXP8UbiyNhkt+K/hXTDtV7RzaeHPPvGOk8Ujlh0e0UEgSQ2Hdp5Lrk2eeP22cce9RM/vqmUOJxOh34kG7tfVfgFU2w3i/Rx3XFc+O1PUieyKYltCjaS2KMvt+ImwPorPFtN5jm88KrNvNKzxSOXTDtobXODZYi0E2uDwHqvuXaLRHNJecO81meLxwm8Moe0OabtIuD3Cp7Vms8SvK2i0cw4qJ2xtL3uDWjmSvtazaeIfL3rSObT2RHEtoELCWxsMhHX8Ks8W05LRzaeFTm3jHWeKRy1zdoxvxgGn14qROzxx8yNG9zz8qQYJnCCpcGcY3ngA7qfJQdRt+XDHPmFhptyxZp6fEpGoCxEBAQEBAQEBAQEHzjnqo3mI1Lr8Ndh8FqtJXpw1hR6iecktCpDg2dFmCphZu453MZ2HJcrYMdp5tDpXLascRLFrcQlmN5JXP9SV7pjrT5YebXm3ljL08pJkLL7q2rYLfZRkOeelgeSi6zPGLHPvKRp8U3uytqNTrxF7ekYDB5BeNvrxhifd61duckwiJU5FXxsmoxHh7XD/kOorN7jfqzcey50leMaaKAlCAgq7aZPqqmNB+6y3xutHtNeMUz+WY3m3OaI9oRAFWqnZ8OFTzNMjYnPHMlcLajFjnpmYhIrps2SOqImWARbgu6O3mS6ox1sVjwcdLvMKFr6RbBblO27JNNRVZWaccFHCXc5HcGDz7rP6PSznvx9Pq0mt1cafHz9foqCurHzPMkji5x7/6Wqx46469NYZHLltkt1WnmXlHEXcGtJ9ASvU2iPLxFZnwPYWmxBB8wkTE+CYmPLtTzujcHsJa5puCF8tWLR0z4faXmk9ULjy1i/tNKJT94Czv8gFlNXp/Ry9P0+jY6PU+th6/r9VSYvNrnlf3cVqMFenHEMlqL9WS0/ljwNc4hrblzuAA5le7TERzLnWJmeIZVdg80DQ6SJzGnkSuWPU4sk8Uty7ZdLlxRzevDBXdHZlNNK9nszC4tcb6B1K5XrjrPqW8+7tS+S1fSr49nWuw2WC28jLL8r9Ux5qZPknky4MmL544Yq6uK2chVd6IFx4R3HHsBdZjcsfGft9Ws2vJzp+/0QjN+Y3Vcha02hYbNA/F5lXGh0cYa8z80qTX622e/EfLDV4RhElU/RG2/c9G+qkZ9RTDXm8o2n02TPbikN1X5GqIozJqbJYXIbe9lDxbrhvbp44Tc20ZsdeqO6MAkG44EH5EKz8wq45iVw5MxQ1NK1zjdzPA49yFlNfgjFlmI8T3bDbtRObDEz5js3yhJwgICAgICAgIPOodZjj2aT9F9rHMvk+Hy9XTmSWR55ucT9Vr6V6axDP3nmeXiF6eWw/8Ag1P6d/yXL18fu6elb2d48u1TjYU7yfRfJ1GKP8n2MN5+iTYFsyqZiDN9gzqD963kombcsdPl7pGPR3nz2W/l/A4qKIRRNsOp6uPcqjzZrZbdVlljx1xxxCi9o0JbidQT+J1x8lo9DPOCqo1X9yUaKlI67dj+LNlpDBfxxG1uunuFn9zxTXJ1fSVvor806fZP1Wpgg8nTtDgwuGo8h1XqKzMc/R5m9Ynp57qgzrNrrZf7TZarQV6cFWQ3K3OosxMvUHtFTHEeRPH0C6arL6WKbOWkw+rmrRdUMDWtDQAABZZCZmZ5ltaxFY4hTOagBWzgctS1ui59CvPsxuv49e3Hu9cmxaq2EdAbledfbjBZ926vVqKszaDXb2rLOkQ0/HmuW2YujDz7u265evPx7I/R05lkbGObiAp2S8UrNp+ivx0m9orH1XPg2DR00YY1o5cSQLkrI59RfNbqtLaafTUw0itYaTaDhjHUxlsA9nEEDn5KZtma1cvR9JQt1wUth6+O8KtWlZVYGQZiyhqXdAT89Ko9yr1Z6Q0G12munvP/AN4QBx4n1P7q7jwoJ8ptszw4PkfM4X0cG+R7qn3fLMVikfVd7NhibTefolOeGj2Ga/O3D1Vbt3P6ivC13Lj9PblT61bHLG2ZYc3dvnI8RdpHoFQbvlnrikeGj2XDXonJPlkbTGj2ZnfXwXPaf7s/w6bzx6MfyrFaNmE/M3s+DC3B0vAfFUfT6uu/hf8AV6Wg/lAFeKBscMxyamaWxP0gm5UfNpceaebwk4NXlwxxSeGa7OFUQQZuB4Ll8Owezt8S1H3NE51yT1PFTYjhBnv3WRstP2Ev+f8AoLP7x/cr/DR7L/bt/KbqnXYgICAgICAgINTmuq3VFPJe2lhXbT16stYc808UmXzTfr34rWKCWfgNNvaqGO19Tx+655rdOOZe8debRD6ZZELAWHAAcgslK/ciMdh8l8fXayDlBTm2jCSyaOpA8Dxod/kr3a8vNZpKs11O8WVsrVXs/BcXlo5RNE7S4cx0cOxXPLirlr02e8eSaTzCzaDa/HoG+p36+uggj6qovtNuf2z2WNNdHHeGVVbSt4wGCEt1Dm88R8l1w7R9bz/xA1O7zWZrSHOQah89TPUSOLiGcz09F63KlceKuOscd3ja72y5bZL954Q7FZt5PI/u4q1w16ccQps9+vJM/lItm0GqqJ9xt1A3W3GGI91js9Oc3PtC0pDYE9gVnI8tRPaFF4rNvJ5H93FbLDXpxxDDZ79WSZ/KRbNoNVU4+426gbtbjDEe6y2enObn2hqs2tIrZ7+8pWin+hX+ETXx/wCRb+WHhNXuZ45bXDXAn0XXPj9THNfdx0+T08kW9lzUuMwyM1tlba1+fJZK+nyUt0zDZU1OK9eqLQg+fcyslaKeJ2oXu9w5eiudt0VqT6l/9KPdNdW8enT/AGgyuVGsGClNNg0hPB0o1el1RWyerro9oaGuP0dBPvKvles8tHZnDppXO955Pwss3u1uc0R+Go2avGGZ95dtpM+mlDffdZfNqpzm59n3eL9OHj3VYtKyy4skwaKKL+4allNwt1Z7Njt1OnT1aDalP4Io/PUpuz172sgb1f8AbWqvWi5A7myvpZ6I5lPs405ZhtM0cNNr/JUehvFtVeV/uFJrpKQgCvGfWZl3LdLPTRyaA5xHi7381nNVrNRjyzXns0+k0Wny4a247vevy9Q04DpQ1gPAXXjHq9Xlnind0y6PR4o5v2YG4wr8xn1Xbq3D2lw6du94SnAKSGOL7C27edQI6+artRky3v8A1PMLPTY8VKf0vEtmuCQICAgICAgICCIbU6rRh0rff8KnbfXnNH4RtXbjHKggtKpUn2b028xKDhcMOoqHrrcYJSdLHOSH0KswuhAQEGtzBg7KyB0Eg4OHA9WnuF1w5bYrxarxkxxevEvnzMuXpaCYxSDw/hfbwuC0+DUVzV6qqTLitjniWoXZyEEnpG2Y0eS6wpss83mVhZCIjo6mY+Y+ipdy/dnpRebZxTT3ugbjxJ8yruFDPeU92WwcZpPRqpN4v8tV9slO9rJvi0+7gkf2af2VPhr1ZIhd579GO0/hRTjxPqVs4Yae8p/stg/rSejVR7xb5ar7ZKfNZztEwFznCpjbfhZ4A+q+bXq4j+lb/T7u2jmf6tI/lX6vWfAfMociCXZPyo6Z4mlaWxg3APN3/iqtdr4xx0U8rjb9unJPXfx/7SLaTLopWNHDU7T8LKDtVerNMrDeLdOGIhVy0bLrlyZBooou7hqKyevt1Z7Nlt9OnT1RvalUcIY793Kw2ene1lbvV/lqgDBcgdyArufCgiOZXlgsWinib2aFjc9urJMtxp69OKsfhXe02a9Uxvus+t1fbRXjFM/lnt5tzmiPwi9BHrljaOrm/urLJPTSZ/CrxRzeI/K48ewoVNK6HkdPh8iAsnp8/pZYu2Op0/rYZopurpXRPMb2lrmm3FazHkrevVXwxuTHbHaa2ju98PxaanvupXMB52XjLp8eX545dMOpyYvknh51+ISTu1SyF5816x4aY44pHDzlzXyzzeeWyyzl59XIOGmIEanEc/IKPrNZXBX8pWi0V9Rb8fVcNNCI2NY0Wa0WCytrTaeZa6tYrEVh6Ly9CAgICAgICAgiu0LLsuIU7IopGxkP1O1XsRbkpmj1FcF5taOUfUYpyV4hX/8AKSq/UQ/Jysvi2L7ZQ/0NvdJMhZBloakzSyseNNmhoNwe6i6vX1zU6axMO+DTTjtzKxlVpogICAgwsUwuKpZu5YxI3sQvePJbHPNZ4ebUraOJV3jOyZjiXU8xZfo4eEeitMW62jteELJoYn5ZaYbJKr9RD8nLv8WxfbLl+gt7pPQbO+W9m/6BeMm8fZX/AKiY9l7/ANS3/EuoMCiigNOBdjud+qrMmqyXyepPlbY9Jjx4/Tjwwv4NpfyguvxHUfc4/DNP9raYThUdM0tjbpBNz6qPmz3yzzeUnDp6YY4pDIq6dsrHRuF2uFiF4peaW6o8vd6Res1t4aP+DaX8oKX8R1H3IfwzT/a2mE4VHTNLY26QTc+qj5s98s83lJw6emGOKQzXNvwK5OyO4nk6nmJdp0E8y3qp2Hcc2OOOeVfm2zBlnnjj+Gs/l3D+bJ8gpHxjL9sI/wAFxfdLbYZlGnhIIZqcORdzCjZdfmydpniErDt2DF3iOZb9rbclCTmBi2ER1IaJG6g3iF2w6i+HvSXDNp8ebteGt/g2l/KC7/EdR9yP8M0/2t7TQCNjWNFmtFgFEtabTzKbSsUjpjw1+LYDDUuDpGaiBYei7YdVkxRxSXDNpMWaebwwm5OpgQd0OBv8l1ncM8/VyjbdPH+KQtFhZQk5p8Ry3BO8yPjDnHqpWPWZcdems9kTLosOW3VaO7ypsp08b2vbEA5puF6trs9o4mXmm34KT1RDfKGmtXi2BQ1P9RgJ6HqF3w6nJh+SUfPpcWb54R5+zyEn+rIPkp0bvl+2FfOy4fulk0ORKeM3OqTycvGTdM144js6YtpwUnme6T09O2Noa1oaByAVda02nmVlWsVjisdnqvj0ICAgICDi6BdAugXQLoCAgXQLoF0C6BdAugXQEC6BdAugXQLoF0C6BdAugXQLoF0C6BdAugXQLoF0C6BdAugXQLoF0C6BdAugXQLoF0C6DrdAugXQLoF0C6BdAugXQLoF0C6BdAugXQLoF0C6BdAugXQLoF0C6BdAugXQLoF0C6BdAugXQLoF0C6BdAugXQLoF0C6BdAugXQLoPPUgakDUgakDUgakDUgakDUgakDUgakDUgakDUgakDUgakDUgakDUgakDUgakDUgakDUgakDUgakDUgakDUgakDUgakDUgakDUgakDUgakDUgakDUgakHRAQEBAQEBAQEBAQEBAQEBAQEBAQEBAQEBAQEBAQEBAQEBAQEBAQEBAQEBAQEB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3" name="群組 1024"/>
          <p:cNvGrpSpPr/>
          <p:nvPr/>
        </p:nvGrpSpPr>
        <p:grpSpPr>
          <a:xfrm>
            <a:off x="580323" y="881742"/>
            <a:ext cx="8563677" cy="5770147"/>
            <a:chOff x="547582" y="1081045"/>
            <a:chExt cx="8259976" cy="5770147"/>
          </a:xfrm>
          <a:noFill/>
        </p:grpSpPr>
        <p:sp>
          <p:nvSpPr>
            <p:cNvPr id="62" name="向上箭號 61"/>
            <p:cNvSpPr/>
            <p:nvPr/>
          </p:nvSpPr>
          <p:spPr>
            <a:xfrm>
              <a:off x="798845" y="1081045"/>
              <a:ext cx="519110" cy="5680877"/>
            </a:xfrm>
            <a:prstGeom prst="up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4" name="群組 14"/>
            <p:cNvGrpSpPr>
              <a:grpSpLocks/>
            </p:cNvGrpSpPr>
            <p:nvPr/>
          </p:nvGrpSpPr>
          <p:grpSpPr bwMode="auto">
            <a:xfrm>
              <a:off x="562139" y="1437543"/>
              <a:ext cx="7625852" cy="369332"/>
              <a:chOff x="1071538" y="1428736"/>
              <a:chExt cx="7429552" cy="430515"/>
            </a:xfrm>
            <a:grpFill/>
          </p:grpSpPr>
          <p:sp>
            <p:nvSpPr>
              <p:cNvPr id="55" name="文字方塊 10"/>
              <p:cNvSpPr txBox="1">
                <a:spLocks noChangeArrowheads="1"/>
              </p:cNvSpPr>
              <p:nvPr/>
            </p:nvSpPr>
            <p:spPr bwMode="auto">
              <a:xfrm>
                <a:off x="1071538" y="1428736"/>
                <a:ext cx="717151" cy="4305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cs typeface="Aharoni" panose="02010803020104030203" pitchFamily="2" charset="-79"/>
                  </a:rPr>
                  <a:t>2013</a:t>
                </a:r>
                <a:endParaRPr lang="zh-TW" altLang="en-US" b="1" i="1" dirty="0">
                  <a:latin typeface="微軟正黑體" panose="020B0604030504040204" pitchFamily="34" charset="-120"/>
                  <a:ea typeface="微軟正黑體" panose="020B0604030504040204" pitchFamily="34" charset="-120"/>
                  <a:cs typeface="Aharoni" panose="02010803020104030203" pitchFamily="2" charset="-79"/>
                </a:endParaRPr>
              </a:p>
            </p:txBody>
          </p:sp>
          <p:cxnSp>
            <p:nvCxnSpPr>
              <p:cNvPr id="56" name="直線接點 55"/>
              <p:cNvCxnSpPr/>
              <p:nvPr/>
            </p:nvCxnSpPr>
            <p:spPr bwMode="auto">
              <a:xfrm>
                <a:off x="1714479" y="1643052"/>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5" name="群組 27"/>
            <p:cNvGrpSpPr>
              <a:grpSpLocks/>
            </p:cNvGrpSpPr>
            <p:nvPr/>
          </p:nvGrpSpPr>
          <p:grpSpPr bwMode="auto">
            <a:xfrm>
              <a:off x="562139" y="1715501"/>
              <a:ext cx="7625852" cy="369332"/>
              <a:chOff x="1071538" y="1428736"/>
              <a:chExt cx="7429552" cy="430514"/>
            </a:xfrm>
            <a:grpFill/>
          </p:grpSpPr>
          <p:sp>
            <p:nvSpPr>
              <p:cNvPr id="53" name="文字方塊 28"/>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2012</a:t>
                </a:r>
                <a:endParaRPr lang="zh-TW" altLang="en-US" b="1" i="1" dirty="0">
                  <a:latin typeface="微軟正黑體" panose="020B0604030504040204" pitchFamily="34" charset="-120"/>
                  <a:ea typeface="微軟正黑體" panose="020B0604030504040204" pitchFamily="34" charset="-120"/>
                </a:endParaRPr>
              </a:p>
            </p:txBody>
          </p:sp>
          <p:cxnSp>
            <p:nvCxnSpPr>
              <p:cNvPr id="54" name="直線接點 53"/>
              <p:cNvCxnSpPr/>
              <p:nvPr/>
            </p:nvCxnSpPr>
            <p:spPr bwMode="auto">
              <a:xfrm>
                <a:off x="1714479" y="1642901"/>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6" name="群組 30"/>
            <p:cNvGrpSpPr>
              <a:grpSpLocks/>
            </p:cNvGrpSpPr>
            <p:nvPr/>
          </p:nvGrpSpPr>
          <p:grpSpPr bwMode="auto">
            <a:xfrm>
              <a:off x="562139" y="1993456"/>
              <a:ext cx="7625852" cy="369332"/>
              <a:chOff x="1071538" y="1428736"/>
              <a:chExt cx="7429552" cy="430514"/>
            </a:xfrm>
            <a:grpFill/>
          </p:grpSpPr>
          <p:sp>
            <p:nvSpPr>
              <p:cNvPr id="51" name="文字方塊 31"/>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2011</a:t>
                </a:r>
                <a:endParaRPr lang="zh-TW" altLang="en-US" b="1" i="1" dirty="0">
                  <a:latin typeface="微軟正黑體" panose="020B0604030504040204" pitchFamily="34" charset="-120"/>
                  <a:ea typeface="微軟正黑體" panose="020B0604030504040204" pitchFamily="34" charset="-120"/>
                </a:endParaRPr>
              </a:p>
            </p:txBody>
          </p:sp>
          <p:cxnSp>
            <p:nvCxnSpPr>
              <p:cNvPr id="52" name="直線接點 51"/>
              <p:cNvCxnSpPr/>
              <p:nvPr/>
            </p:nvCxnSpPr>
            <p:spPr bwMode="auto">
              <a:xfrm>
                <a:off x="1714479" y="1642753"/>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7" name="群組 33"/>
            <p:cNvGrpSpPr>
              <a:grpSpLocks/>
            </p:cNvGrpSpPr>
            <p:nvPr/>
          </p:nvGrpSpPr>
          <p:grpSpPr bwMode="auto">
            <a:xfrm>
              <a:off x="562139" y="2271410"/>
              <a:ext cx="7625852" cy="369332"/>
              <a:chOff x="1071538" y="1428736"/>
              <a:chExt cx="7429552" cy="430514"/>
            </a:xfrm>
            <a:grpFill/>
          </p:grpSpPr>
          <p:sp>
            <p:nvSpPr>
              <p:cNvPr id="49" name="文字方塊 34"/>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2010</a:t>
                </a:r>
                <a:endParaRPr lang="zh-TW" altLang="en-US" b="1" i="1" dirty="0">
                  <a:latin typeface="微軟正黑體" panose="020B0604030504040204" pitchFamily="34" charset="-120"/>
                  <a:ea typeface="微軟正黑體" panose="020B0604030504040204" pitchFamily="34" charset="-120"/>
                </a:endParaRPr>
              </a:p>
            </p:txBody>
          </p:sp>
          <p:cxnSp>
            <p:nvCxnSpPr>
              <p:cNvPr id="50" name="直線接點 49"/>
              <p:cNvCxnSpPr/>
              <p:nvPr/>
            </p:nvCxnSpPr>
            <p:spPr bwMode="auto">
              <a:xfrm>
                <a:off x="1714479" y="1642605"/>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8" name="群組 36"/>
            <p:cNvGrpSpPr>
              <a:grpSpLocks/>
            </p:cNvGrpSpPr>
            <p:nvPr/>
          </p:nvGrpSpPr>
          <p:grpSpPr bwMode="auto">
            <a:xfrm>
              <a:off x="562139" y="2549366"/>
              <a:ext cx="7625852" cy="369332"/>
              <a:chOff x="1071538" y="1428736"/>
              <a:chExt cx="7429552" cy="430514"/>
            </a:xfrm>
            <a:grpFill/>
          </p:grpSpPr>
          <p:sp>
            <p:nvSpPr>
              <p:cNvPr id="47" name="文字方塊 37"/>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2009</a:t>
                </a:r>
                <a:endParaRPr lang="zh-TW" altLang="en-US" b="1" i="1" dirty="0">
                  <a:latin typeface="微軟正黑體" panose="020B0604030504040204" pitchFamily="34" charset="-120"/>
                  <a:ea typeface="微軟正黑體" panose="020B0604030504040204" pitchFamily="34" charset="-120"/>
                </a:endParaRPr>
              </a:p>
            </p:txBody>
          </p:sp>
          <p:cxnSp>
            <p:nvCxnSpPr>
              <p:cNvPr id="48" name="直線接點 47"/>
              <p:cNvCxnSpPr/>
              <p:nvPr/>
            </p:nvCxnSpPr>
            <p:spPr bwMode="auto">
              <a:xfrm>
                <a:off x="1714479" y="1642457"/>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9" name="群組 39"/>
            <p:cNvGrpSpPr>
              <a:grpSpLocks/>
            </p:cNvGrpSpPr>
            <p:nvPr/>
          </p:nvGrpSpPr>
          <p:grpSpPr bwMode="auto">
            <a:xfrm>
              <a:off x="562139" y="2827321"/>
              <a:ext cx="7625852" cy="369332"/>
              <a:chOff x="1071538" y="1428736"/>
              <a:chExt cx="7429552" cy="430514"/>
            </a:xfrm>
            <a:grpFill/>
          </p:grpSpPr>
          <p:sp>
            <p:nvSpPr>
              <p:cNvPr id="45" name="文字方塊 40"/>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2008</a:t>
                </a:r>
                <a:endParaRPr lang="zh-TW" altLang="en-US" b="1" i="1" dirty="0">
                  <a:latin typeface="微軟正黑體" panose="020B0604030504040204" pitchFamily="34" charset="-120"/>
                  <a:ea typeface="微軟正黑體" panose="020B0604030504040204" pitchFamily="34" charset="-120"/>
                </a:endParaRPr>
              </a:p>
            </p:txBody>
          </p:sp>
          <p:cxnSp>
            <p:nvCxnSpPr>
              <p:cNvPr id="46" name="直線接點 45"/>
              <p:cNvCxnSpPr/>
              <p:nvPr/>
            </p:nvCxnSpPr>
            <p:spPr bwMode="auto">
              <a:xfrm>
                <a:off x="1714479" y="1642309"/>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0" name="群組 42"/>
            <p:cNvGrpSpPr>
              <a:grpSpLocks/>
            </p:cNvGrpSpPr>
            <p:nvPr/>
          </p:nvGrpSpPr>
          <p:grpSpPr bwMode="auto">
            <a:xfrm>
              <a:off x="562139" y="3105275"/>
              <a:ext cx="7625852" cy="369332"/>
              <a:chOff x="1071538" y="1428736"/>
              <a:chExt cx="7429552" cy="430514"/>
            </a:xfrm>
            <a:grpFill/>
          </p:grpSpPr>
          <p:sp>
            <p:nvSpPr>
              <p:cNvPr id="43" name="文字方塊 43"/>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2007</a:t>
                </a:r>
                <a:endParaRPr lang="zh-TW" altLang="en-US" b="1" i="1" dirty="0">
                  <a:latin typeface="微軟正黑體" panose="020B0604030504040204" pitchFamily="34" charset="-120"/>
                  <a:ea typeface="微軟正黑體" panose="020B0604030504040204" pitchFamily="34" charset="-120"/>
                </a:endParaRPr>
              </a:p>
            </p:txBody>
          </p:sp>
          <p:cxnSp>
            <p:nvCxnSpPr>
              <p:cNvPr id="44" name="直線接點 43"/>
              <p:cNvCxnSpPr/>
              <p:nvPr/>
            </p:nvCxnSpPr>
            <p:spPr bwMode="auto">
              <a:xfrm>
                <a:off x="1714479" y="1643749"/>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1" name="群組 45"/>
            <p:cNvGrpSpPr>
              <a:grpSpLocks/>
            </p:cNvGrpSpPr>
            <p:nvPr/>
          </p:nvGrpSpPr>
          <p:grpSpPr bwMode="auto">
            <a:xfrm>
              <a:off x="562139" y="3383231"/>
              <a:ext cx="7625852" cy="369332"/>
              <a:chOff x="1071538" y="1428736"/>
              <a:chExt cx="7429552" cy="430514"/>
            </a:xfrm>
            <a:grpFill/>
          </p:grpSpPr>
          <p:sp>
            <p:nvSpPr>
              <p:cNvPr id="41" name="文字方塊 46"/>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2006</a:t>
                </a:r>
                <a:endParaRPr lang="zh-TW" altLang="en-US" b="1" i="1" dirty="0">
                  <a:latin typeface="微軟正黑體" panose="020B0604030504040204" pitchFamily="34" charset="-120"/>
                  <a:ea typeface="微軟正黑體" panose="020B0604030504040204" pitchFamily="34" charset="-120"/>
                </a:endParaRPr>
              </a:p>
            </p:txBody>
          </p:sp>
          <p:cxnSp>
            <p:nvCxnSpPr>
              <p:cNvPr id="42" name="直線接點 41"/>
              <p:cNvCxnSpPr/>
              <p:nvPr/>
            </p:nvCxnSpPr>
            <p:spPr bwMode="auto">
              <a:xfrm>
                <a:off x="1714479" y="1643601"/>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2" name="群組 48"/>
            <p:cNvGrpSpPr>
              <a:grpSpLocks/>
            </p:cNvGrpSpPr>
            <p:nvPr/>
          </p:nvGrpSpPr>
          <p:grpSpPr bwMode="auto">
            <a:xfrm>
              <a:off x="562139" y="3661185"/>
              <a:ext cx="7625852" cy="369332"/>
              <a:chOff x="1071538" y="1428736"/>
              <a:chExt cx="7429552" cy="430514"/>
            </a:xfrm>
            <a:grpFill/>
          </p:grpSpPr>
          <p:sp>
            <p:nvSpPr>
              <p:cNvPr id="39" name="文字方塊 49"/>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2005</a:t>
                </a:r>
                <a:endParaRPr lang="zh-TW" altLang="en-US" b="1" i="1" dirty="0">
                  <a:latin typeface="微軟正黑體" panose="020B0604030504040204" pitchFamily="34" charset="-120"/>
                  <a:ea typeface="微軟正黑體" panose="020B0604030504040204" pitchFamily="34" charset="-120"/>
                </a:endParaRPr>
              </a:p>
            </p:txBody>
          </p:sp>
          <p:cxnSp>
            <p:nvCxnSpPr>
              <p:cNvPr id="40" name="直線接點 39"/>
              <p:cNvCxnSpPr/>
              <p:nvPr/>
            </p:nvCxnSpPr>
            <p:spPr bwMode="auto">
              <a:xfrm>
                <a:off x="1714479" y="1643453"/>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3" name="群組 51"/>
            <p:cNvGrpSpPr>
              <a:grpSpLocks/>
            </p:cNvGrpSpPr>
            <p:nvPr/>
          </p:nvGrpSpPr>
          <p:grpSpPr bwMode="auto">
            <a:xfrm>
              <a:off x="562139" y="3939141"/>
              <a:ext cx="7625852" cy="369332"/>
              <a:chOff x="1071538" y="1428736"/>
              <a:chExt cx="7429552" cy="430514"/>
            </a:xfrm>
            <a:grpFill/>
          </p:grpSpPr>
          <p:sp>
            <p:nvSpPr>
              <p:cNvPr id="37" name="文字方塊 52"/>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2004</a:t>
                </a:r>
                <a:endParaRPr lang="zh-TW" altLang="en-US" b="1" i="1" dirty="0">
                  <a:latin typeface="微軟正黑體" panose="020B0604030504040204" pitchFamily="34" charset="-120"/>
                  <a:ea typeface="微軟正黑體" panose="020B0604030504040204" pitchFamily="34" charset="-120"/>
                </a:endParaRPr>
              </a:p>
            </p:txBody>
          </p:sp>
          <p:cxnSp>
            <p:nvCxnSpPr>
              <p:cNvPr id="38" name="直線接點 37"/>
              <p:cNvCxnSpPr/>
              <p:nvPr/>
            </p:nvCxnSpPr>
            <p:spPr bwMode="auto">
              <a:xfrm>
                <a:off x="1714479" y="1643305"/>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4" name="群組 54"/>
            <p:cNvGrpSpPr>
              <a:grpSpLocks/>
            </p:cNvGrpSpPr>
            <p:nvPr/>
          </p:nvGrpSpPr>
          <p:grpSpPr bwMode="auto">
            <a:xfrm>
              <a:off x="562139" y="4217096"/>
              <a:ext cx="7625852" cy="369332"/>
              <a:chOff x="1071538" y="1428736"/>
              <a:chExt cx="7429552" cy="430514"/>
            </a:xfrm>
            <a:grpFill/>
          </p:grpSpPr>
          <p:sp>
            <p:nvSpPr>
              <p:cNvPr id="35" name="文字方塊 55"/>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2003</a:t>
                </a:r>
                <a:endParaRPr lang="zh-TW" altLang="en-US" b="1" i="1" dirty="0">
                  <a:latin typeface="微軟正黑體" panose="020B0604030504040204" pitchFamily="34" charset="-120"/>
                  <a:ea typeface="微軟正黑體" panose="020B0604030504040204" pitchFamily="34" charset="-120"/>
                </a:endParaRPr>
              </a:p>
            </p:txBody>
          </p:sp>
          <p:cxnSp>
            <p:nvCxnSpPr>
              <p:cNvPr id="36" name="直線接點 35"/>
              <p:cNvCxnSpPr/>
              <p:nvPr/>
            </p:nvCxnSpPr>
            <p:spPr bwMode="auto">
              <a:xfrm>
                <a:off x="1714479" y="1643157"/>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5" name="群組 57"/>
            <p:cNvGrpSpPr>
              <a:grpSpLocks/>
            </p:cNvGrpSpPr>
            <p:nvPr/>
          </p:nvGrpSpPr>
          <p:grpSpPr bwMode="auto">
            <a:xfrm>
              <a:off x="562139" y="4495049"/>
              <a:ext cx="7625852" cy="369332"/>
              <a:chOff x="1071538" y="1428736"/>
              <a:chExt cx="7429552" cy="430514"/>
            </a:xfrm>
            <a:grpFill/>
          </p:grpSpPr>
          <p:sp>
            <p:nvSpPr>
              <p:cNvPr id="33" name="文字方塊 58"/>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2002</a:t>
                </a:r>
                <a:endParaRPr lang="en-US" altLang="zh-TW" b="1" i="1" dirty="0">
                  <a:latin typeface="微軟正黑體" panose="020B0604030504040204" pitchFamily="34" charset="-120"/>
                  <a:ea typeface="微軟正黑體" panose="020B0604030504040204" pitchFamily="34" charset="-120"/>
                </a:endParaRPr>
              </a:p>
            </p:txBody>
          </p:sp>
          <p:cxnSp>
            <p:nvCxnSpPr>
              <p:cNvPr id="34" name="直線接點 33"/>
              <p:cNvCxnSpPr/>
              <p:nvPr/>
            </p:nvCxnSpPr>
            <p:spPr bwMode="auto">
              <a:xfrm>
                <a:off x="1714479" y="1643009"/>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6" name="群組 61"/>
            <p:cNvGrpSpPr>
              <a:grpSpLocks/>
            </p:cNvGrpSpPr>
            <p:nvPr/>
          </p:nvGrpSpPr>
          <p:grpSpPr bwMode="auto">
            <a:xfrm>
              <a:off x="562139" y="4773005"/>
              <a:ext cx="7625852" cy="369332"/>
              <a:chOff x="1071538" y="1428736"/>
              <a:chExt cx="7429552" cy="430514"/>
            </a:xfrm>
            <a:grpFill/>
          </p:grpSpPr>
          <p:sp>
            <p:nvSpPr>
              <p:cNvPr id="31" name="文字方塊 62"/>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2001</a:t>
                </a:r>
                <a:endParaRPr lang="en-US" altLang="zh-TW" b="1" i="1" dirty="0">
                  <a:latin typeface="微軟正黑體" panose="020B0604030504040204" pitchFamily="34" charset="-120"/>
                  <a:ea typeface="微軟正黑體" panose="020B0604030504040204" pitchFamily="34" charset="-120"/>
                </a:endParaRPr>
              </a:p>
            </p:txBody>
          </p:sp>
          <p:cxnSp>
            <p:nvCxnSpPr>
              <p:cNvPr id="32" name="直線接點 31"/>
              <p:cNvCxnSpPr/>
              <p:nvPr/>
            </p:nvCxnSpPr>
            <p:spPr bwMode="auto">
              <a:xfrm>
                <a:off x="1714479" y="1642861"/>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7" name="群組 64"/>
            <p:cNvGrpSpPr>
              <a:grpSpLocks/>
            </p:cNvGrpSpPr>
            <p:nvPr/>
          </p:nvGrpSpPr>
          <p:grpSpPr bwMode="auto">
            <a:xfrm>
              <a:off x="562139" y="5050959"/>
              <a:ext cx="7625852" cy="369332"/>
              <a:chOff x="1071538" y="1428736"/>
              <a:chExt cx="7429552" cy="430514"/>
            </a:xfrm>
            <a:grpFill/>
          </p:grpSpPr>
          <p:sp>
            <p:nvSpPr>
              <p:cNvPr id="29" name="文字方塊 65"/>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2000</a:t>
                </a:r>
                <a:endParaRPr lang="en-US" altLang="zh-TW" b="1" i="1" dirty="0">
                  <a:latin typeface="微軟正黑體" panose="020B0604030504040204" pitchFamily="34" charset="-120"/>
                  <a:ea typeface="微軟正黑體" panose="020B0604030504040204" pitchFamily="34" charset="-120"/>
                </a:endParaRPr>
              </a:p>
            </p:txBody>
          </p:sp>
          <p:cxnSp>
            <p:nvCxnSpPr>
              <p:cNvPr id="30" name="直線接點 29"/>
              <p:cNvCxnSpPr/>
              <p:nvPr/>
            </p:nvCxnSpPr>
            <p:spPr bwMode="auto">
              <a:xfrm>
                <a:off x="1714479" y="1642713"/>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8" name="群組 67"/>
            <p:cNvGrpSpPr>
              <a:grpSpLocks/>
            </p:cNvGrpSpPr>
            <p:nvPr/>
          </p:nvGrpSpPr>
          <p:grpSpPr bwMode="auto">
            <a:xfrm>
              <a:off x="562139" y="5328917"/>
              <a:ext cx="7625852" cy="369332"/>
              <a:chOff x="1071538" y="1428736"/>
              <a:chExt cx="7429552" cy="430514"/>
            </a:xfrm>
            <a:grpFill/>
          </p:grpSpPr>
          <p:sp>
            <p:nvSpPr>
              <p:cNvPr id="27" name="文字方塊 68"/>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1999</a:t>
                </a:r>
                <a:endParaRPr lang="en-US" altLang="zh-TW" b="1" i="1" dirty="0">
                  <a:latin typeface="微軟正黑體" panose="020B0604030504040204" pitchFamily="34" charset="-120"/>
                  <a:ea typeface="微軟正黑體" panose="020B0604030504040204" pitchFamily="34" charset="-120"/>
                </a:endParaRPr>
              </a:p>
            </p:txBody>
          </p:sp>
          <p:cxnSp>
            <p:nvCxnSpPr>
              <p:cNvPr id="28" name="直線接點 27"/>
              <p:cNvCxnSpPr/>
              <p:nvPr/>
            </p:nvCxnSpPr>
            <p:spPr bwMode="auto">
              <a:xfrm>
                <a:off x="1714479" y="1642565"/>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19" name="群組 70"/>
            <p:cNvGrpSpPr>
              <a:grpSpLocks/>
            </p:cNvGrpSpPr>
            <p:nvPr/>
          </p:nvGrpSpPr>
          <p:grpSpPr bwMode="auto">
            <a:xfrm>
              <a:off x="562139" y="5606870"/>
              <a:ext cx="7625852" cy="369332"/>
              <a:chOff x="1071538" y="1428736"/>
              <a:chExt cx="7429552" cy="430514"/>
            </a:xfrm>
            <a:grpFill/>
          </p:grpSpPr>
          <p:sp>
            <p:nvSpPr>
              <p:cNvPr id="25" name="文字方塊 71"/>
              <p:cNvSpPr txBox="1">
                <a:spLocks noChangeArrowheads="1"/>
              </p:cNvSpPr>
              <p:nvPr/>
            </p:nvSpPr>
            <p:spPr bwMode="auto">
              <a:xfrm>
                <a:off x="1071538" y="1428736"/>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1998</a:t>
                </a:r>
                <a:endParaRPr lang="en-US" altLang="zh-TW" b="1" i="1" dirty="0">
                  <a:latin typeface="微軟正黑體" panose="020B0604030504040204" pitchFamily="34" charset="-120"/>
                  <a:ea typeface="微軟正黑體" panose="020B0604030504040204" pitchFamily="34" charset="-120"/>
                </a:endParaRPr>
              </a:p>
            </p:txBody>
          </p:sp>
          <p:cxnSp>
            <p:nvCxnSpPr>
              <p:cNvPr id="26" name="直線接點 25"/>
              <p:cNvCxnSpPr/>
              <p:nvPr/>
            </p:nvCxnSpPr>
            <p:spPr bwMode="auto">
              <a:xfrm>
                <a:off x="1714479" y="1642417"/>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grpSp>
          <p:nvGrpSpPr>
            <p:cNvPr id="20" name="群組 76"/>
            <p:cNvGrpSpPr>
              <a:grpSpLocks/>
            </p:cNvGrpSpPr>
            <p:nvPr/>
          </p:nvGrpSpPr>
          <p:grpSpPr bwMode="auto">
            <a:xfrm>
              <a:off x="562139" y="5895543"/>
              <a:ext cx="7625852" cy="369332"/>
              <a:chOff x="1071538" y="1441237"/>
              <a:chExt cx="7429552" cy="430514"/>
            </a:xfrm>
            <a:grpFill/>
          </p:grpSpPr>
          <p:sp>
            <p:nvSpPr>
              <p:cNvPr id="23" name="文字方塊 77"/>
              <p:cNvSpPr txBox="1">
                <a:spLocks noChangeArrowheads="1"/>
              </p:cNvSpPr>
              <p:nvPr/>
            </p:nvSpPr>
            <p:spPr bwMode="auto">
              <a:xfrm>
                <a:off x="1071538" y="1441237"/>
                <a:ext cx="717151" cy="4305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1997</a:t>
                </a:r>
                <a:endParaRPr lang="en-US" altLang="zh-TW" b="1" i="1" dirty="0">
                  <a:latin typeface="微軟正黑體" panose="020B0604030504040204" pitchFamily="34" charset="-120"/>
                  <a:ea typeface="微軟正黑體" panose="020B0604030504040204" pitchFamily="34" charset="-120"/>
                </a:endParaRPr>
              </a:p>
            </p:txBody>
          </p:sp>
          <p:cxnSp>
            <p:nvCxnSpPr>
              <p:cNvPr id="24" name="直線接點 23"/>
              <p:cNvCxnSpPr/>
              <p:nvPr/>
            </p:nvCxnSpPr>
            <p:spPr bwMode="auto">
              <a:xfrm>
                <a:off x="1714479" y="1642269"/>
                <a:ext cx="6786611"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grpSp>
        <p:sp>
          <p:nvSpPr>
            <p:cNvPr id="58" name="文字方塊 77"/>
            <p:cNvSpPr txBox="1">
              <a:spLocks noChangeArrowheads="1"/>
            </p:cNvSpPr>
            <p:nvPr/>
          </p:nvSpPr>
          <p:spPr bwMode="auto">
            <a:xfrm>
              <a:off x="547582" y="6178332"/>
              <a:ext cx="736099" cy="36933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1996</a:t>
              </a:r>
              <a:endParaRPr lang="en-US" altLang="zh-TW" b="1" i="1" dirty="0">
                <a:latin typeface="微軟正黑體" panose="020B0604030504040204" pitchFamily="34" charset="-120"/>
                <a:ea typeface="微軟正黑體" panose="020B0604030504040204" pitchFamily="34" charset="-120"/>
              </a:endParaRPr>
            </a:p>
          </p:txBody>
        </p:sp>
        <p:cxnSp>
          <p:nvCxnSpPr>
            <p:cNvPr id="59" name="直線接點 58"/>
            <p:cNvCxnSpPr/>
            <p:nvPr/>
          </p:nvCxnSpPr>
          <p:spPr bwMode="auto">
            <a:xfrm>
              <a:off x="1229378" y="6344256"/>
              <a:ext cx="6966564" cy="20542"/>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sp>
          <p:nvSpPr>
            <p:cNvPr id="63" name="矩形 62"/>
            <p:cNvSpPr/>
            <p:nvPr/>
          </p:nvSpPr>
          <p:spPr>
            <a:xfrm>
              <a:off x="1446916" y="6070333"/>
              <a:ext cx="3308367" cy="369332"/>
            </a:xfrm>
            <a:prstGeom prst="rect">
              <a:avLst/>
            </a:prstGeom>
            <a:grpFill/>
          </p:spPr>
          <p:txBody>
            <a:bodyPr wrap="square">
              <a:spAutoFit/>
            </a:bodyPr>
            <a:lstStyle/>
            <a:p>
              <a:r>
                <a:rPr lang="zh-TW" altLang="zh-TW" b="1" dirty="0" smtClean="0">
                  <a:solidFill>
                    <a:srgbClr val="FF0000"/>
                  </a:solidFill>
                  <a:latin typeface="微軟正黑體" panose="020B0604030504040204" pitchFamily="34" charset="-120"/>
                  <a:ea typeface="微軟正黑體" panose="020B0604030504040204" pitchFamily="34" charset="-120"/>
                </a:rPr>
                <a:t>創立</a:t>
              </a:r>
              <a:r>
                <a:rPr lang="en-US" altLang="zh-TW" b="1" dirty="0" err="1" smtClean="0">
                  <a:latin typeface="微軟正黑體" panose="020B0604030504040204" pitchFamily="34" charset="-120"/>
                  <a:ea typeface="微軟正黑體" panose="020B0604030504040204" pitchFamily="34" charset="-120"/>
                </a:rPr>
                <a:t>PChome</a:t>
              </a:r>
              <a:r>
                <a:rPr lang="en-US" altLang="zh-TW" b="1" dirty="0" smtClean="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Online</a:t>
              </a:r>
              <a:r>
                <a:rPr lang="zh-TW" altLang="zh-TW" b="1" dirty="0" smtClean="0">
                  <a:latin typeface="微軟正黑體" panose="020B0604030504040204" pitchFamily="34" charset="-120"/>
                  <a:ea typeface="微軟正黑體" panose="020B0604030504040204" pitchFamily="34" charset="-120"/>
                </a:rPr>
                <a:t>網站</a:t>
              </a:r>
              <a:endParaRPr lang="zh-TW" altLang="zh-TW" b="1" dirty="0">
                <a:latin typeface="微軟正黑體" panose="020B0604030504040204" pitchFamily="34" charset="-120"/>
                <a:ea typeface="微軟正黑體" panose="020B0604030504040204" pitchFamily="34" charset="-120"/>
              </a:endParaRPr>
            </a:p>
          </p:txBody>
        </p:sp>
        <p:sp>
          <p:nvSpPr>
            <p:cNvPr id="64" name="矩形 63"/>
            <p:cNvSpPr/>
            <p:nvPr/>
          </p:nvSpPr>
          <p:spPr>
            <a:xfrm>
              <a:off x="1446917" y="5534286"/>
              <a:ext cx="2832827" cy="369332"/>
            </a:xfrm>
            <a:prstGeom prst="rect">
              <a:avLst/>
            </a:prstGeom>
            <a:grpFill/>
          </p:spPr>
          <p:txBody>
            <a:bodyPr wrap="none">
              <a:spAutoFit/>
            </a:bodyPr>
            <a:lstStyle/>
            <a:p>
              <a:r>
                <a:rPr lang="zh-TW" altLang="en-US" b="1" dirty="0" smtClean="0">
                  <a:latin typeface="微軟正黑體" panose="020B0604030504040204" pitchFamily="34" charset="-120"/>
                  <a:ea typeface="微軟正黑體" panose="020B0604030504040204" pitchFamily="34" charset="-120"/>
                </a:rPr>
                <a:t>成立</a:t>
              </a:r>
              <a:r>
                <a:rPr lang="en-US" altLang="zh-TW" b="1" dirty="0" err="1" smtClean="0">
                  <a:latin typeface="微軟正黑體" panose="020B0604030504040204" pitchFamily="34" charset="-120"/>
                  <a:ea typeface="微軟正黑體" panose="020B0604030504040204" pitchFamily="34" charset="-120"/>
                </a:rPr>
                <a:t>PChome</a:t>
              </a:r>
              <a:r>
                <a:rPr lang="en-US" altLang="zh-TW" b="1" dirty="0" smtClean="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Online Inc</a:t>
              </a:r>
              <a:r>
                <a:rPr lang="en-US" altLang="zh-TW" b="1" dirty="0" smtClean="0">
                  <a:latin typeface="微軟正黑體" panose="020B0604030504040204" pitchFamily="34" charset="-120"/>
                  <a:ea typeface="微軟正黑體" panose="020B0604030504040204" pitchFamily="34" charset="-120"/>
                </a:rPr>
                <a:t>.</a:t>
              </a:r>
              <a:endParaRPr lang="zh-TW" altLang="zh-TW" b="1" dirty="0">
                <a:latin typeface="微軟正黑體" panose="020B0604030504040204" pitchFamily="34" charset="-120"/>
                <a:ea typeface="微軟正黑體" panose="020B0604030504040204" pitchFamily="34" charset="-120"/>
              </a:endParaRPr>
            </a:p>
          </p:txBody>
        </p:sp>
        <p:sp>
          <p:nvSpPr>
            <p:cNvPr id="65" name="矩形 64"/>
            <p:cNvSpPr/>
            <p:nvPr/>
          </p:nvSpPr>
          <p:spPr>
            <a:xfrm>
              <a:off x="1447986" y="4983143"/>
              <a:ext cx="4341253" cy="369332"/>
            </a:xfrm>
            <a:prstGeom prst="rect">
              <a:avLst/>
            </a:prstGeom>
            <a:grpFill/>
          </p:spPr>
          <p:txBody>
            <a:bodyPr wrap="none">
              <a:spAutoFit/>
            </a:bodyPr>
            <a:lstStyle/>
            <a:p>
              <a:r>
                <a:rPr lang="zh-TW" altLang="zh-TW" b="1" dirty="0">
                  <a:latin typeface="微軟正黑體" panose="020B0604030504040204" pitchFamily="34" charset="-120"/>
                  <a:ea typeface="微軟正黑體" panose="020B0604030504040204" pitchFamily="34" charset="-120"/>
                </a:rPr>
                <a:t>推出</a:t>
              </a:r>
              <a:r>
                <a:rPr lang="en-US" altLang="zh-TW" b="1" dirty="0">
                  <a:latin typeface="微軟正黑體" panose="020B0604030504040204" pitchFamily="34" charset="-120"/>
                  <a:ea typeface="微軟正黑體" panose="020B0604030504040204" pitchFamily="34" charset="-120"/>
                </a:rPr>
                <a:t>B2C</a:t>
              </a:r>
              <a:r>
                <a:rPr lang="zh-TW" altLang="zh-TW" b="1" dirty="0">
                  <a:latin typeface="微軟正黑體" panose="020B0604030504040204" pitchFamily="34" charset="-120"/>
                  <a:ea typeface="微軟正黑體" panose="020B0604030504040204" pitchFamily="34" charset="-120"/>
                </a:rPr>
                <a:t>網路商城</a:t>
              </a:r>
              <a:r>
                <a:rPr lang="zh-TW" altLang="zh-TW" b="1" dirty="0" smtClean="0">
                  <a:latin typeface="微軟正黑體" panose="020B0604030504040204" pitchFamily="34" charset="-120"/>
                  <a:ea typeface="微軟正黑體" panose="020B0604030504040204" pitchFamily="34" charset="-120"/>
                </a:rPr>
                <a:t>「</a:t>
              </a:r>
              <a:r>
                <a:rPr lang="en-US" altLang="zh-TW" b="1" dirty="0" err="1" smtClean="0">
                  <a:latin typeface="微軟正黑體" panose="020B0604030504040204" pitchFamily="34" charset="-120"/>
                  <a:ea typeface="微軟正黑體" panose="020B0604030504040204" pitchFamily="34" charset="-120"/>
                </a:rPr>
                <a:t>PChome</a:t>
              </a:r>
              <a:r>
                <a:rPr lang="zh-TW" altLang="zh-TW" b="1" dirty="0" smtClean="0">
                  <a:latin typeface="微軟正黑體" panose="020B0604030504040204" pitchFamily="34" charset="-120"/>
                  <a:ea typeface="微軟正黑體" panose="020B0604030504040204" pitchFamily="34" charset="-120"/>
                </a:rPr>
                <a:t>線上購物」</a:t>
              </a:r>
              <a:endParaRPr lang="zh-TW" altLang="zh-TW" b="1" dirty="0">
                <a:latin typeface="微軟正黑體" panose="020B0604030504040204" pitchFamily="34" charset="-120"/>
                <a:ea typeface="微軟正黑體" panose="020B0604030504040204" pitchFamily="34" charset="-120"/>
              </a:endParaRPr>
            </a:p>
          </p:txBody>
        </p:sp>
        <p:sp>
          <p:nvSpPr>
            <p:cNvPr id="66" name="矩形 65"/>
            <p:cNvSpPr/>
            <p:nvPr/>
          </p:nvSpPr>
          <p:spPr>
            <a:xfrm>
              <a:off x="1446917" y="4145145"/>
              <a:ext cx="4426212" cy="369332"/>
            </a:xfrm>
            <a:prstGeom prst="rect">
              <a:avLst/>
            </a:prstGeom>
            <a:grpFill/>
          </p:spPr>
          <p:txBody>
            <a:bodyPr wrap="none">
              <a:spAutoFit/>
            </a:bodyPr>
            <a:lstStyle/>
            <a:p>
              <a:r>
                <a:rPr lang="zh-TW" altLang="zh-TW" b="1" dirty="0">
                  <a:latin typeface="微軟正黑體" panose="020B0604030504040204" pitchFamily="34" charset="-120"/>
                  <a:ea typeface="微軟正黑體" panose="020B0604030504040204" pitchFamily="34" charset="-120"/>
                </a:rPr>
                <a:t>台灣推出</a:t>
              </a:r>
              <a:r>
                <a:rPr lang="zh-TW" altLang="zh-TW" b="1" dirty="0" smtClean="0">
                  <a:latin typeface="微軟正黑體" panose="020B0604030504040204" pitchFamily="34" charset="-120"/>
                  <a:ea typeface="微軟正黑體" panose="020B0604030504040204" pitchFamily="34" charset="-120"/>
                </a:rPr>
                <a:t>「</a:t>
              </a:r>
              <a:r>
                <a:rPr lang="en-US" altLang="zh-TW" b="1" dirty="0" err="1" smtClean="0">
                  <a:latin typeface="微軟正黑體" panose="020B0604030504040204" pitchFamily="34" charset="-120"/>
                  <a:ea typeface="微軟正黑體" panose="020B0604030504040204" pitchFamily="34" charset="-120"/>
                </a:rPr>
                <a:t>PChome</a:t>
              </a:r>
              <a:r>
                <a:rPr lang="en-US" altLang="zh-TW" b="1" dirty="0" smtClean="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&amp; Skype</a:t>
              </a:r>
              <a:r>
                <a:rPr lang="zh-TW" altLang="zh-TW" b="1" dirty="0">
                  <a:latin typeface="微軟正黑體" panose="020B0604030504040204" pitchFamily="34" charset="-120"/>
                  <a:ea typeface="微軟正黑體" panose="020B0604030504040204" pitchFamily="34" charset="-120"/>
                </a:rPr>
                <a:t>網路</a:t>
              </a:r>
              <a:r>
                <a:rPr lang="zh-TW" altLang="zh-TW" b="1" dirty="0" smtClean="0">
                  <a:latin typeface="微軟正黑體" panose="020B0604030504040204" pitchFamily="34" charset="-120"/>
                  <a:ea typeface="微軟正黑體" panose="020B0604030504040204" pitchFamily="34" charset="-120"/>
                </a:rPr>
                <a:t>電話」</a:t>
              </a:r>
              <a:endParaRPr lang="zh-TW" altLang="en-US" b="1" dirty="0">
                <a:latin typeface="微軟正黑體" panose="020B0604030504040204" pitchFamily="34" charset="-120"/>
                <a:ea typeface="微軟正黑體" panose="020B0604030504040204" pitchFamily="34" charset="-120"/>
              </a:endParaRPr>
            </a:p>
          </p:txBody>
        </p:sp>
        <p:sp>
          <p:nvSpPr>
            <p:cNvPr id="67" name="矩形 66"/>
            <p:cNvSpPr/>
            <p:nvPr/>
          </p:nvSpPr>
          <p:spPr>
            <a:xfrm>
              <a:off x="1447986" y="3589489"/>
              <a:ext cx="2744662" cy="369332"/>
            </a:xfrm>
            <a:prstGeom prst="rect">
              <a:avLst/>
            </a:prstGeom>
            <a:grpFill/>
          </p:spPr>
          <p:txBody>
            <a:bodyPr wrap="none">
              <a:spAutoFit/>
            </a:bodyPr>
            <a:lstStyle/>
            <a:p>
              <a:r>
                <a:rPr lang="zh-TW" altLang="zh-TW" b="1" dirty="0">
                  <a:latin typeface="微軟正黑體" panose="020B0604030504040204" pitchFamily="34" charset="-120"/>
                  <a:ea typeface="微軟正黑體" panose="020B0604030504040204" pitchFamily="34" charset="-120"/>
                </a:rPr>
                <a:t>成立「</a:t>
              </a:r>
              <a:r>
                <a:rPr lang="en-US" altLang="zh-TW" b="1" dirty="0" err="1">
                  <a:latin typeface="微軟正黑體" panose="020B0604030504040204" pitchFamily="34" charset="-120"/>
                  <a:ea typeface="微軟正黑體" panose="020B0604030504040204" pitchFamily="34" charset="-120"/>
                </a:rPr>
                <a:t>PChome</a:t>
              </a:r>
              <a:r>
                <a:rPr lang="zh-TW" altLang="zh-TW" b="1" dirty="0">
                  <a:latin typeface="微軟正黑體" panose="020B0604030504040204" pitchFamily="34" charset="-120"/>
                  <a:ea typeface="微軟正黑體" panose="020B0604030504040204" pitchFamily="34" charset="-120"/>
                </a:rPr>
                <a:t>商店街」</a:t>
              </a:r>
              <a:endParaRPr lang="zh-TW" altLang="en-US" b="1" dirty="0">
                <a:latin typeface="微軟正黑體" panose="020B0604030504040204" pitchFamily="34" charset="-120"/>
                <a:ea typeface="微軟正黑體" panose="020B0604030504040204" pitchFamily="34" charset="-120"/>
              </a:endParaRPr>
            </a:p>
          </p:txBody>
        </p:sp>
        <p:sp>
          <p:nvSpPr>
            <p:cNvPr id="68" name="矩形 67"/>
            <p:cNvSpPr/>
            <p:nvPr/>
          </p:nvSpPr>
          <p:spPr>
            <a:xfrm>
              <a:off x="1447986" y="3321709"/>
              <a:ext cx="3143809" cy="369332"/>
            </a:xfrm>
            <a:prstGeom prst="rect">
              <a:avLst/>
            </a:prstGeom>
            <a:grpFill/>
          </p:spPr>
          <p:txBody>
            <a:bodyPr wrap="none">
              <a:spAutoFit/>
            </a:bodyPr>
            <a:lstStyle/>
            <a:p>
              <a:r>
                <a:rPr lang="en-US" altLang="zh-TW" b="1" dirty="0" smtClean="0">
                  <a:latin typeface="微軟正黑體" panose="020B0604030504040204" pitchFamily="34" charset="-120"/>
                  <a:ea typeface="微軟正黑體" panose="020B0604030504040204" pitchFamily="34" charset="-120"/>
                </a:rPr>
                <a:t>eBay</a:t>
              </a:r>
              <a:r>
                <a:rPr lang="zh-TW" altLang="zh-TW" b="1" dirty="0" smtClean="0">
                  <a:latin typeface="微軟正黑體" panose="020B0604030504040204" pitchFamily="34" charset="-120"/>
                  <a:ea typeface="微軟正黑體" panose="020B0604030504040204" pitchFamily="34" charset="-120"/>
                </a:rPr>
                <a:t>合資成立「 露天拍賣 」</a:t>
              </a:r>
              <a:endParaRPr lang="zh-TW" altLang="zh-TW" b="1" dirty="0">
                <a:latin typeface="微軟正黑體" panose="020B0604030504040204" pitchFamily="34" charset="-120"/>
                <a:ea typeface="微軟正黑體" panose="020B0604030504040204" pitchFamily="34" charset="-120"/>
              </a:endParaRPr>
            </a:p>
          </p:txBody>
        </p:sp>
        <p:sp>
          <p:nvSpPr>
            <p:cNvPr id="69" name="矩形 68"/>
            <p:cNvSpPr/>
            <p:nvPr/>
          </p:nvSpPr>
          <p:spPr>
            <a:xfrm>
              <a:off x="1447986" y="3036233"/>
              <a:ext cx="4766081" cy="369332"/>
            </a:xfrm>
            <a:prstGeom prst="rect">
              <a:avLst/>
            </a:prstGeom>
            <a:grpFill/>
          </p:spPr>
          <p:txBody>
            <a:bodyPr wrap="square">
              <a:spAutoFit/>
            </a:bodyPr>
            <a:lstStyle/>
            <a:p>
              <a:r>
                <a:rPr lang="zh-TW" altLang="zh-TW" b="1" dirty="0">
                  <a:solidFill>
                    <a:srgbClr val="FF0000"/>
                  </a:solidFill>
                  <a:latin typeface="微軟正黑體" panose="020B0604030504040204" pitchFamily="34" charset="-120"/>
                  <a:ea typeface="微軟正黑體" panose="020B0604030504040204" pitchFamily="34" charset="-120"/>
                </a:rPr>
                <a:t>全球</a:t>
              </a:r>
              <a:r>
                <a:rPr lang="zh-TW" altLang="zh-TW" b="1" dirty="0" smtClean="0">
                  <a:solidFill>
                    <a:srgbClr val="FF0000"/>
                  </a:solidFill>
                  <a:latin typeface="微軟正黑體" panose="020B0604030504040204" pitchFamily="34" charset="-120"/>
                  <a:ea typeface="微軟正黑體" panose="020B0604030504040204" pitchFamily="34" charset="-120"/>
                </a:rPr>
                <a:t>首創</a:t>
              </a:r>
              <a:r>
                <a:rPr lang="zh-TW" altLang="zh-TW" b="1" dirty="0" smtClean="0">
                  <a:latin typeface="微軟正黑體" panose="020B0604030504040204" pitchFamily="34" charset="-120"/>
                  <a:ea typeface="微軟正黑體" panose="020B0604030504040204" pitchFamily="34" charset="-120"/>
                </a:rPr>
                <a:t>「</a:t>
              </a:r>
              <a:r>
                <a:rPr lang="en-US" altLang="zh-TW" b="1" dirty="0" err="1" smtClean="0">
                  <a:latin typeface="微軟正黑體" panose="020B0604030504040204" pitchFamily="34" charset="-120"/>
                  <a:ea typeface="微軟正黑體" panose="020B0604030504040204" pitchFamily="34" charset="-120"/>
                </a:rPr>
                <a:t>PChome</a:t>
              </a:r>
              <a:r>
                <a:rPr lang="en-US" altLang="zh-TW" b="1" dirty="0" smtClean="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24h</a:t>
              </a:r>
              <a:r>
                <a:rPr lang="zh-TW" altLang="zh-TW" b="1" dirty="0" smtClean="0">
                  <a:latin typeface="微軟正黑體" panose="020B0604030504040204" pitchFamily="34" charset="-120"/>
                  <a:ea typeface="微軟正黑體" panose="020B0604030504040204" pitchFamily="34" charset="-120"/>
                </a:rPr>
                <a:t>購物」</a:t>
              </a:r>
              <a:endParaRPr lang="zh-TW" altLang="zh-TW" b="1" dirty="0">
                <a:latin typeface="微軟正黑體" panose="020B0604030504040204" pitchFamily="34" charset="-120"/>
                <a:ea typeface="微軟正黑體" panose="020B0604030504040204" pitchFamily="34" charset="-120"/>
              </a:endParaRPr>
            </a:p>
          </p:txBody>
        </p:sp>
        <p:sp>
          <p:nvSpPr>
            <p:cNvPr id="70" name="矩形 69"/>
            <p:cNvSpPr/>
            <p:nvPr/>
          </p:nvSpPr>
          <p:spPr>
            <a:xfrm>
              <a:off x="1478288" y="2730461"/>
              <a:ext cx="3554178" cy="369332"/>
            </a:xfrm>
            <a:prstGeom prst="rect">
              <a:avLst/>
            </a:prstGeom>
            <a:grpFill/>
          </p:spPr>
          <p:txBody>
            <a:bodyPr wrap="none">
              <a:spAutoFit/>
            </a:bodyPr>
            <a:lstStyle/>
            <a:p>
              <a:r>
                <a:rPr lang="en-US" altLang="zh-TW" b="1" dirty="0">
                  <a:latin typeface="微軟正黑體" panose="020B0604030504040204" pitchFamily="34" charset="-120"/>
                  <a:ea typeface="微軟正黑體" panose="020B0604030504040204" pitchFamily="34" charset="-120"/>
                </a:rPr>
                <a:t>5</a:t>
              </a:r>
              <a:r>
                <a:rPr lang="zh-TW" altLang="zh-TW" b="1" dirty="0">
                  <a:latin typeface="微軟正黑體" panose="020B0604030504040204" pitchFamily="34" charset="-120"/>
                  <a:ea typeface="微軟正黑體" panose="020B0604030504040204" pitchFamily="34" charset="-120"/>
                </a:rPr>
                <a:t>大房仲公司合資成立「樂屋</a:t>
              </a:r>
              <a:r>
                <a:rPr lang="zh-TW" altLang="zh-TW" dirty="0">
                  <a:latin typeface="微軟正黑體" panose="020B0604030504040204" pitchFamily="34" charset="-120"/>
                  <a:ea typeface="微軟正黑體" panose="020B0604030504040204" pitchFamily="34" charset="-120"/>
                </a:rPr>
                <a:t>網」</a:t>
              </a:r>
            </a:p>
          </p:txBody>
        </p:sp>
        <p:sp>
          <p:nvSpPr>
            <p:cNvPr id="71" name="矩形 70"/>
            <p:cNvSpPr/>
            <p:nvPr/>
          </p:nvSpPr>
          <p:spPr>
            <a:xfrm>
              <a:off x="1477975" y="2156403"/>
              <a:ext cx="2975495" cy="369332"/>
            </a:xfrm>
            <a:prstGeom prst="rect">
              <a:avLst/>
            </a:prstGeom>
            <a:grpFill/>
          </p:spPr>
          <p:txBody>
            <a:bodyPr wrap="none">
              <a:spAutoFit/>
            </a:bodyPr>
            <a:lstStyle/>
            <a:p>
              <a:r>
                <a:rPr lang="zh-TW" altLang="en-US" b="1" dirty="0" smtClean="0">
                  <a:latin typeface="標楷體"/>
                  <a:ea typeface="標楷體"/>
                </a:rPr>
                <a:t>「</a:t>
              </a:r>
              <a:r>
                <a:rPr lang="en-US" altLang="zh-TW" b="1" dirty="0" err="1" smtClean="0">
                  <a:latin typeface="微軟正黑體" panose="020B0604030504040204" pitchFamily="34" charset="-120"/>
                  <a:ea typeface="微軟正黑體" panose="020B0604030504040204" pitchFamily="34" charset="-120"/>
                </a:rPr>
                <a:t>PChome</a:t>
              </a:r>
              <a:r>
                <a:rPr lang="zh-TW" altLang="zh-TW" b="1" dirty="0">
                  <a:latin typeface="微軟正黑體" panose="020B0604030504040204" pitchFamily="34" charset="-120"/>
                  <a:ea typeface="微軟正黑體" panose="020B0604030504040204" pitchFamily="34" charset="-120"/>
                </a:rPr>
                <a:t>全球</a:t>
              </a:r>
              <a:r>
                <a:rPr lang="zh-TW" altLang="zh-TW" b="1" dirty="0" smtClean="0">
                  <a:latin typeface="微軟正黑體" panose="020B0604030504040204" pitchFamily="34" charset="-120"/>
                  <a:ea typeface="微軟正黑體" panose="020B0604030504040204" pitchFamily="34" charset="-120"/>
                </a:rPr>
                <a:t>購物</a:t>
              </a:r>
              <a:r>
                <a:rPr lang="zh-TW" altLang="en-US" b="1" dirty="0" smtClean="0">
                  <a:latin typeface="標楷體"/>
                  <a:ea typeface="標楷體"/>
                </a:rPr>
                <a:t>」</a:t>
              </a:r>
              <a:r>
                <a:rPr lang="zh-TW" altLang="en-US" b="1" dirty="0" smtClean="0">
                  <a:latin typeface="微軟正黑體" panose="020B0604030504040204" pitchFamily="34" charset="-120"/>
                  <a:ea typeface="微軟正黑體" panose="020B0604030504040204" pitchFamily="34" charset="-120"/>
                </a:rPr>
                <a:t>營運</a:t>
              </a:r>
              <a:endParaRPr lang="zh-TW" altLang="en-US" b="1" dirty="0">
                <a:latin typeface="微軟正黑體" panose="020B0604030504040204" pitchFamily="34" charset="-120"/>
                <a:ea typeface="微軟正黑體" panose="020B0604030504040204" pitchFamily="34" charset="-120"/>
              </a:endParaRPr>
            </a:p>
          </p:txBody>
        </p:sp>
        <p:sp>
          <p:nvSpPr>
            <p:cNvPr id="72" name="矩形 71"/>
            <p:cNvSpPr/>
            <p:nvPr/>
          </p:nvSpPr>
          <p:spPr>
            <a:xfrm>
              <a:off x="1447986" y="1600746"/>
              <a:ext cx="3342582" cy="369332"/>
            </a:xfrm>
            <a:prstGeom prst="rect">
              <a:avLst/>
            </a:prstGeom>
            <a:grpFill/>
          </p:spPr>
          <p:txBody>
            <a:bodyPr wrap="none">
              <a:spAutoFit/>
            </a:bodyPr>
            <a:lstStyle/>
            <a:p>
              <a:r>
                <a:rPr lang="zh-TW" altLang="zh-TW" b="1" dirty="0">
                  <a:latin typeface="微軟正黑體" panose="020B0604030504040204" pitchFamily="34" charset="-120"/>
                  <a:ea typeface="微軟正黑體" panose="020B0604030504040204" pitchFamily="34" charset="-120"/>
                </a:rPr>
                <a:t>關係企業「</a:t>
              </a:r>
              <a:r>
                <a:rPr lang="en-US" altLang="zh-TW" b="1" dirty="0" err="1">
                  <a:latin typeface="微軟正黑體" panose="020B0604030504040204" pitchFamily="34" charset="-120"/>
                  <a:ea typeface="微軟正黑體" panose="020B0604030504040204" pitchFamily="34" charset="-120"/>
                </a:rPr>
                <a:t>PChome</a:t>
              </a: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US</a:t>
              </a:r>
              <a:r>
                <a:rPr lang="zh-TW" altLang="zh-TW" b="1"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上線</a:t>
              </a:r>
              <a:endParaRPr lang="zh-TW" altLang="en-US" dirty="0">
                <a:latin typeface="微軟正黑體" panose="020B0604030504040204" pitchFamily="34" charset="-120"/>
                <a:ea typeface="微軟正黑體" panose="020B0604030504040204" pitchFamily="34" charset="-120"/>
              </a:endParaRP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333" y="5545541"/>
              <a:ext cx="716633" cy="244800"/>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025" r="9724"/>
            <a:stretch/>
          </p:blipFill>
          <p:spPr bwMode="auto">
            <a:xfrm>
              <a:off x="4705029" y="5280087"/>
              <a:ext cx="981309" cy="239155"/>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6062" y="3025261"/>
              <a:ext cx="1015249" cy="270011"/>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037" name="Picture 1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3523" b="10393"/>
            <a:stretch/>
          </p:blipFill>
          <p:spPr bwMode="auto">
            <a:xfrm>
              <a:off x="4606062" y="4465421"/>
              <a:ext cx="1029989" cy="228780"/>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040" name="Picture 1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5516" y="3601325"/>
              <a:ext cx="972360" cy="288032"/>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043" name="Picture 19"/>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b="23934"/>
            <a:stretch/>
          </p:blipFill>
          <p:spPr bwMode="auto">
            <a:xfrm>
              <a:off x="5161696" y="3313293"/>
              <a:ext cx="495467" cy="233354"/>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044" name="Picture 20"/>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15565" b="1"/>
            <a:stretch/>
          </p:blipFill>
          <p:spPr bwMode="auto">
            <a:xfrm>
              <a:off x="4971307" y="2737229"/>
              <a:ext cx="659489" cy="272027"/>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1047" name="Picture 2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814425" y="1657109"/>
              <a:ext cx="742000" cy="252000"/>
            </a:xfrm>
            <a:prstGeom prst="rect">
              <a:avLst/>
            </a:prstGeom>
            <a:noFill/>
            <a:ln>
              <a:noFill/>
            </a:ln>
            <a:extLst>
              <a:ext uri="{91240B29-F687-4F45-9708-019B960494DF}">
                <a14:hiddenLine xmlns:a14="http://schemas.microsoft.com/office/drawing/2010/main" xmlns="" w="9525">
                  <a:solidFill>
                    <a:schemeClr val="tx1"/>
                  </a:solidFill>
                  <a:miter lim="800000"/>
                  <a:headEnd/>
                  <a:tailEnd/>
                </a14:hiddenLine>
              </a:ext>
            </a:extLst>
          </p:spPr>
        </p:pic>
        <p:sp>
          <p:nvSpPr>
            <p:cNvPr id="78" name="矩形 77"/>
            <p:cNvSpPr/>
            <p:nvPr/>
          </p:nvSpPr>
          <p:spPr>
            <a:xfrm>
              <a:off x="5837645" y="4953634"/>
              <a:ext cx="1890261" cy="307777"/>
            </a:xfrm>
            <a:prstGeom prst="rect">
              <a:avLst/>
            </a:prstGeom>
            <a:grpFill/>
          </p:spPr>
          <p:txBody>
            <a:bodyPr wrap="none">
              <a:spAutoFit/>
            </a:bodyPr>
            <a:lstStyle/>
            <a:p>
              <a:r>
                <a:rPr lang="zh-TW" altLang="en-US" dirty="0" smtClean="0"/>
                <a:t> </a:t>
              </a:r>
              <a:r>
                <a:rPr lang="en-US" altLang="zh-TW" dirty="0">
                  <a:latin typeface="微軟正黑體" panose="020B0604030504040204" pitchFamily="34" charset="-120"/>
                  <a:ea typeface="微軟正黑體" panose="020B0604030504040204" pitchFamily="34" charset="-120"/>
                </a:rPr>
                <a:t>ATM</a:t>
              </a:r>
              <a:r>
                <a:rPr lang="zh-TW" altLang="en-US" dirty="0">
                  <a:latin typeface="微軟正黑體" panose="020B0604030504040204" pitchFamily="34" charset="-120"/>
                  <a:ea typeface="微軟正黑體" panose="020B0604030504040204" pitchFamily="34" charset="-120"/>
                </a:rPr>
                <a:t>一對一帳號轉帳</a:t>
              </a:r>
            </a:p>
          </p:txBody>
        </p:sp>
        <p:pic>
          <p:nvPicPr>
            <p:cNvPr id="1049"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48657" y="1646634"/>
              <a:ext cx="221894" cy="216000"/>
            </a:xfrm>
            <a:prstGeom prst="rect">
              <a:avLst/>
            </a:prstGeom>
            <a:grpFill/>
            <a:ln>
              <a:noFill/>
            </a:ln>
            <a:extLst/>
          </p:spPr>
          <p:style>
            <a:lnRef idx="2">
              <a:schemeClr val="dk1"/>
            </a:lnRef>
            <a:fillRef idx="1">
              <a:schemeClr val="lt1"/>
            </a:fillRef>
            <a:effectRef idx="0">
              <a:schemeClr val="dk1"/>
            </a:effectRef>
            <a:fontRef idx="minor">
              <a:schemeClr val="dk1"/>
            </a:fontRef>
          </p:style>
        </p:pic>
        <p:pic>
          <p:nvPicPr>
            <p:cNvPr id="94"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48657" y="2209298"/>
              <a:ext cx="221894" cy="216000"/>
            </a:xfrm>
            <a:prstGeom prst="rect">
              <a:avLst/>
            </a:prstGeom>
            <a:grpFill/>
            <a:extLst/>
          </p:spPr>
        </p:pic>
        <p:pic>
          <p:nvPicPr>
            <p:cNvPr id="95"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48657" y="2750267"/>
              <a:ext cx="221894" cy="216000"/>
            </a:xfrm>
            <a:prstGeom prst="rect">
              <a:avLst/>
            </a:prstGeom>
            <a:grpFill/>
            <a:extLst/>
          </p:spPr>
        </p:pic>
        <p:pic>
          <p:nvPicPr>
            <p:cNvPr id="96"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56394" y="3053143"/>
              <a:ext cx="221894" cy="216000"/>
            </a:xfrm>
            <a:prstGeom prst="rect">
              <a:avLst/>
            </a:prstGeom>
            <a:grpFill/>
            <a:extLst/>
          </p:spPr>
        </p:pic>
        <p:pic>
          <p:nvPicPr>
            <p:cNvPr id="98"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65986" y="3604432"/>
              <a:ext cx="221894" cy="216000"/>
            </a:xfrm>
            <a:prstGeom prst="rect">
              <a:avLst/>
            </a:prstGeom>
            <a:grpFill/>
            <a:extLst/>
          </p:spPr>
        </p:pic>
        <p:pic>
          <p:nvPicPr>
            <p:cNvPr id="99"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58219" y="3347564"/>
              <a:ext cx="221894" cy="216000"/>
            </a:xfrm>
            <a:prstGeom prst="rect">
              <a:avLst/>
            </a:prstGeom>
            <a:grpFill/>
            <a:extLst/>
          </p:spPr>
        </p:pic>
        <p:pic>
          <p:nvPicPr>
            <p:cNvPr id="100"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67791" y="4154984"/>
              <a:ext cx="221894" cy="216000"/>
            </a:xfrm>
            <a:prstGeom prst="rect">
              <a:avLst/>
            </a:prstGeom>
            <a:grpFill/>
            <a:extLst/>
          </p:spPr>
        </p:pic>
        <p:pic>
          <p:nvPicPr>
            <p:cNvPr id="101"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61455" y="5018527"/>
              <a:ext cx="221894" cy="216000"/>
            </a:xfrm>
            <a:prstGeom prst="rect">
              <a:avLst/>
            </a:prstGeom>
            <a:grpFill/>
            <a:extLst/>
          </p:spPr>
        </p:pic>
        <p:pic>
          <p:nvPicPr>
            <p:cNvPr id="102"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65219" y="5534286"/>
              <a:ext cx="221894" cy="216000"/>
            </a:xfrm>
            <a:prstGeom prst="rect">
              <a:avLst/>
            </a:prstGeom>
            <a:grpFill/>
            <a:extLst/>
          </p:spPr>
        </p:pic>
        <p:pic>
          <p:nvPicPr>
            <p:cNvPr id="103"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62146" y="6116221"/>
              <a:ext cx="221894" cy="216000"/>
            </a:xfrm>
            <a:prstGeom prst="rect">
              <a:avLst/>
            </a:prstGeom>
            <a:grpFill/>
            <a:extLst/>
          </p:spPr>
        </p:pic>
        <p:pic>
          <p:nvPicPr>
            <p:cNvPr id="104"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32344" y="4990099"/>
              <a:ext cx="221894" cy="194093"/>
            </a:xfrm>
            <a:prstGeom prst="rect">
              <a:avLst/>
            </a:prstGeom>
            <a:grpFill/>
            <a:extLst/>
          </p:spPr>
        </p:pic>
        <p:sp>
          <p:nvSpPr>
            <p:cNvPr id="80" name="矩形 79"/>
            <p:cNvSpPr/>
            <p:nvPr/>
          </p:nvSpPr>
          <p:spPr>
            <a:xfrm>
              <a:off x="5880537" y="4682397"/>
              <a:ext cx="1082348" cy="307777"/>
            </a:xfrm>
            <a:prstGeom prst="rect">
              <a:avLst/>
            </a:prstGeom>
            <a:grpFill/>
          </p:spPr>
          <p:txBody>
            <a:bodyPr wrap="none">
              <a:spAutoFit/>
            </a:bodyPr>
            <a:lstStyle/>
            <a:p>
              <a:r>
                <a:rPr lang="zh-TW" altLang="en-US" dirty="0">
                  <a:latin typeface="微軟正黑體" panose="020B0604030504040204" pitchFamily="34" charset="-120"/>
                  <a:ea typeface="微軟正黑體" panose="020B0604030504040204" pitchFamily="34" charset="-120"/>
                </a:rPr>
                <a:t>線上折價券</a:t>
              </a:r>
            </a:p>
          </p:txBody>
        </p:sp>
        <p:pic>
          <p:nvPicPr>
            <p:cNvPr id="106"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42738" y="4712145"/>
              <a:ext cx="221894" cy="194093"/>
            </a:xfrm>
            <a:prstGeom prst="rect">
              <a:avLst/>
            </a:prstGeom>
            <a:grpFill/>
            <a:extLst/>
          </p:spPr>
        </p:pic>
        <p:sp>
          <p:nvSpPr>
            <p:cNvPr id="81" name="矩形 80"/>
            <p:cNvSpPr/>
            <p:nvPr/>
          </p:nvSpPr>
          <p:spPr>
            <a:xfrm>
              <a:off x="5880537" y="4417278"/>
              <a:ext cx="1980029" cy="307777"/>
            </a:xfrm>
            <a:prstGeom prst="rect">
              <a:avLst/>
            </a:prstGeom>
            <a:grpFill/>
          </p:spPr>
          <p:txBody>
            <a:bodyPr wrap="none">
              <a:spAutoFit/>
            </a:bodyPr>
            <a:lstStyle/>
            <a:p>
              <a:r>
                <a:rPr lang="zh-TW" altLang="en-US" dirty="0">
                  <a:latin typeface="微軟正黑體" panose="020B0604030504040204" pitchFamily="34" charset="-120"/>
                  <a:ea typeface="微軟正黑體" panose="020B0604030504040204" pitchFamily="34" charset="-120"/>
                </a:rPr>
                <a:t>線上捐贈發票給社福團</a:t>
              </a:r>
            </a:p>
          </p:txBody>
        </p:sp>
        <p:pic>
          <p:nvPicPr>
            <p:cNvPr id="108"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26698" y="4474121"/>
              <a:ext cx="221894" cy="194093"/>
            </a:xfrm>
            <a:prstGeom prst="rect">
              <a:avLst/>
            </a:prstGeom>
            <a:grpFill/>
            <a:extLst/>
          </p:spPr>
        </p:pic>
        <p:sp>
          <p:nvSpPr>
            <p:cNvPr id="82" name="矩形 81"/>
            <p:cNvSpPr/>
            <p:nvPr/>
          </p:nvSpPr>
          <p:spPr>
            <a:xfrm>
              <a:off x="5887396" y="4108567"/>
              <a:ext cx="1261884" cy="307777"/>
            </a:xfrm>
            <a:prstGeom prst="rect">
              <a:avLst/>
            </a:prstGeom>
            <a:grpFill/>
          </p:spPr>
          <p:txBody>
            <a:bodyPr wrap="none">
              <a:spAutoFit/>
            </a:bodyPr>
            <a:lstStyle/>
            <a:p>
              <a:r>
                <a:rPr lang="zh-TW" altLang="en-US" dirty="0">
                  <a:latin typeface="微軟正黑體" panose="020B0604030504040204" pitchFamily="34" charset="-120"/>
                  <a:ea typeface="微軟正黑體" panose="020B0604030504040204" pitchFamily="34" charset="-120"/>
                </a:rPr>
                <a:t>線上分期付款</a:t>
              </a:r>
            </a:p>
          </p:txBody>
        </p:sp>
        <p:pic>
          <p:nvPicPr>
            <p:cNvPr id="110"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26698" y="4176891"/>
              <a:ext cx="221894" cy="194093"/>
            </a:xfrm>
            <a:prstGeom prst="rect">
              <a:avLst/>
            </a:prstGeom>
            <a:grpFill/>
            <a:extLst/>
          </p:spPr>
        </p:pic>
        <p:sp>
          <p:nvSpPr>
            <p:cNvPr id="83" name="矩形 82"/>
            <p:cNvSpPr/>
            <p:nvPr/>
          </p:nvSpPr>
          <p:spPr>
            <a:xfrm>
              <a:off x="5892327" y="3820731"/>
              <a:ext cx="1261884" cy="307777"/>
            </a:xfrm>
            <a:prstGeom prst="rect">
              <a:avLst/>
            </a:prstGeom>
            <a:grpFill/>
          </p:spPr>
          <p:txBody>
            <a:bodyPr wrap="none">
              <a:spAutoFit/>
            </a:bodyPr>
            <a:lstStyle/>
            <a:p>
              <a:r>
                <a:rPr lang="zh-TW" altLang="en-US" dirty="0">
                  <a:latin typeface="微軟正黑體" panose="020B0604030504040204" pitchFamily="34" charset="-120"/>
                  <a:ea typeface="微軟正黑體" panose="020B0604030504040204" pitchFamily="34" charset="-120"/>
                </a:rPr>
                <a:t>線上自動退貨</a:t>
              </a:r>
            </a:p>
          </p:txBody>
        </p:sp>
        <p:pic>
          <p:nvPicPr>
            <p:cNvPr id="112"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07618" y="3863844"/>
              <a:ext cx="221894" cy="194093"/>
            </a:xfrm>
            <a:prstGeom prst="rect">
              <a:avLst/>
            </a:prstGeom>
            <a:grpFill/>
            <a:extLst/>
          </p:spPr>
        </p:pic>
        <p:sp>
          <p:nvSpPr>
            <p:cNvPr id="84" name="矩形 83"/>
            <p:cNvSpPr/>
            <p:nvPr/>
          </p:nvSpPr>
          <p:spPr>
            <a:xfrm>
              <a:off x="5893470" y="3283818"/>
              <a:ext cx="1620957" cy="307777"/>
            </a:xfrm>
            <a:prstGeom prst="rect">
              <a:avLst/>
            </a:prstGeom>
            <a:grpFill/>
          </p:spPr>
          <p:txBody>
            <a:bodyPr wrap="none">
              <a:spAutoFit/>
            </a:bodyPr>
            <a:lstStyle/>
            <a:p>
              <a:r>
                <a:rPr lang="zh-TW" altLang="en-US" dirty="0">
                  <a:latin typeface="微軟正黑體" panose="020B0604030504040204" pitchFamily="34" charset="-120"/>
                  <a:ea typeface="微軟正黑體" panose="020B0604030504040204" pitchFamily="34" charset="-120"/>
                </a:rPr>
                <a:t>手機簡訊確認訂單</a:t>
              </a:r>
            </a:p>
          </p:txBody>
        </p:sp>
        <p:pic>
          <p:nvPicPr>
            <p:cNvPr id="114"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93186" y="3325372"/>
              <a:ext cx="221894" cy="194093"/>
            </a:xfrm>
            <a:prstGeom prst="rect">
              <a:avLst/>
            </a:prstGeom>
            <a:grpFill/>
            <a:extLst/>
          </p:spPr>
        </p:pic>
        <p:sp>
          <p:nvSpPr>
            <p:cNvPr id="85" name="矩形 84"/>
            <p:cNvSpPr/>
            <p:nvPr/>
          </p:nvSpPr>
          <p:spPr>
            <a:xfrm>
              <a:off x="5846672" y="3022170"/>
              <a:ext cx="2459328" cy="307777"/>
            </a:xfrm>
            <a:prstGeom prst="rect">
              <a:avLst/>
            </a:prstGeom>
            <a:grpFill/>
          </p:spPr>
          <p:txBody>
            <a:bodyPr wrap="none">
              <a:spAutoFit/>
            </a:bodyPr>
            <a:lstStyle/>
            <a:p>
              <a:r>
                <a:rPr lang="zh-TW" altLang="en-US" dirty="0">
                  <a:latin typeface="微軟正黑體" panose="020B0604030504040204" pitchFamily="34" charset="-120"/>
                  <a:ea typeface="微軟正黑體" panose="020B0604030504040204" pitchFamily="34" charset="-120"/>
                </a:rPr>
                <a:t>線上現金積點、統一發票</a:t>
              </a:r>
              <a:r>
                <a:rPr lang="en-US" altLang="zh-TW" dirty="0">
                  <a:latin typeface="微軟正黑體" panose="020B0604030504040204" pitchFamily="34" charset="-120"/>
                  <a:ea typeface="微軟正黑體" panose="020B0604030504040204" pitchFamily="34" charset="-120"/>
                </a:rPr>
                <a:t>E</a:t>
              </a:r>
              <a:r>
                <a:rPr lang="zh-TW" altLang="en-US" dirty="0" smtClean="0">
                  <a:latin typeface="微軟正黑體" panose="020B0604030504040204" pitchFamily="34" charset="-120"/>
                  <a:ea typeface="微軟正黑體" panose="020B0604030504040204" pitchFamily="34" charset="-120"/>
                </a:rPr>
                <a:t>化</a:t>
              </a:r>
              <a:endParaRPr lang="zh-TW" altLang="en-US" dirty="0">
                <a:latin typeface="微軟正黑體" panose="020B0604030504040204" pitchFamily="34" charset="-120"/>
                <a:ea typeface="微軟正黑體" panose="020B0604030504040204" pitchFamily="34" charset="-120"/>
              </a:endParaRPr>
            </a:p>
          </p:txBody>
        </p:sp>
        <p:pic>
          <p:nvPicPr>
            <p:cNvPr id="117"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92797" y="3020934"/>
              <a:ext cx="221894" cy="194093"/>
            </a:xfrm>
            <a:prstGeom prst="rect">
              <a:avLst/>
            </a:prstGeom>
            <a:grpFill/>
            <a:extLst/>
          </p:spPr>
        </p:pic>
        <p:pic>
          <p:nvPicPr>
            <p:cNvPr id="1051" name="Picture 2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397699" y="2161165"/>
              <a:ext cx="1170000" cy="300788"/>
            </a:xfrm>
            <a:prstGeom prst="rect">
              <a:avLst/>
            </a:prstGeom>
            <a:grpFill/>
            <a:ln>
              <a:noFill/>
            </a:ln>
            <a:extLst>
              <a:ext uri="{91240B29-F687-4F45-9708-019B960494DF}">
                <a14:hiddenLine xmlns:a14="http://schemas.microsoft.com/office/drawing/2010/main" xmlns="" w="9525">
                  <a:solidFill>
                    <a:schemeClr val="tx1"/>
                  </a:solidFill>
                  <a:miter lim="800000"/>
                  <a:headEnd/>
                  <a:tailEnd/>
                </a14:hiddenLine>
              </a:ext>
            </a:extLst>
          </p:spPr>
        </p:pic>
        <p:sp>
          <p:nvSpPr>
            <p:cNvPr id="88" name="矩形 87"/>
            <p:cNvSpPr/>
            <p:nvPr/>
          </p:nvSpPr>
          <p:spPr>
            <a:xfrm>
              <a:off x="1468184" y="6396603"/>
              <a:ext cx="3437159" cy="369332"/>
            </a:xfrm>
            <a:prstGeom prst="rect">
              <a:avLst/>
            </a:prstGeom>
            <a:grpFill/>
          </p:spPr>
          <p:txBody>
            <a:bodyPr wrap="none">
              <a:spAutoFit/>
            </a:bodyPr>
            <a:lstStyle/>
            <a:p>
              <a:r>
                <a:rPr lang="en-US" altLang="zh-TW" b="1" dirty="0" err="1">
                  <a:latin typeface="微軟正黑體" panose="020B0604030504040204" pitchFamily="34" charset="-120"/>
                  <a:ea typeface="微軟正黑體" panose="020B0604030504040204" pitchFamily="34" charset="-120"/>
                </a:rPr>
                <a:t>PChome</a:t>
              </a:r>
              <a:r>
                <a:rPr lang="zh-TW" altLang="en-US" b="1" dirty="0">
                  <a:latin typeface="微軟正黑體" panose="020B0604030504040204" pitchFamily="34" charset="-120"/>
                  <a:ea typeface="微軟正黑體" panose="020B0604030504040204" pitchFamily="34" charset="-120"/>
                </a:rPr>
                <a:t>電腦家庭出版集團成立</a:t>
              </a:r>
            </a:p>
          </p:txBody>
        </p:sp>
        <p:sp>
          <p:nvSpPr>
            <p:cNvPr id="124" name="文字方塊 77"/>
            <p:cNvSpPr txBox="1">
              <a:spLocks noChangeArrowheads="1"/>
            </p:cNvSpPr>
            <p:nvPr/>
          </p:nvSpPr>
          <p:spPr bwMode="auto">
            <a:xfrm>
              <a:off x="547582" y="6481860"/>
              <a:ext cx="736099" cy="36933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i="1" dirty="0" smtClean="0">
                  <a:latin typeface="微軟正黑體" panose="020B0604030504040204" pitchFamily="34" charset="-120"/>
                  <a:ea typeface="微軟正黑體" panose="020B0604030504040204" pitchFamily="34" charset="-120"/>
                </a:rPr>
                <a:t>1995</a:t>
              </a:r>
              <a:endParaRPr lang="en-US" altLang="zh-TW" b="1" i="1" dirty="0">
                <a:latin typeface="微軟正黑體" panose="020B0604030504040204" pitchFamily="34" charset="-120"/>
                <a:ea typeface="微軟正黑體" panose="020B0604030504040204" pitchFamily="34" charset="-120"/>
              </a:endParaRPr>
            </a:p>
          </p:txBody>
        </p:sp>
        <p:cxnSp>
          <p:nvCxnSpPr>
            <p:cNvPr id="125" name="直線接點 124"/>
            <p:cNvCxnSpPr/>
            <p:nvPr/>
          </p:nvCxnSpPr>
          <p:spPr bwMode="auto">
            <a:xfrm>
              <a:off x="1227774" y="6661033"/>
              <a:ext cx="6913600" cy="0"/>
            </a:xfrm>
            <a:prstGeom prst="line">
              <a:avLst/>
            </a:prstGeom>
            <a:grpFill/>
            <a:ln w="12700" cap="flat" cmpd="sng" algn="ctr">
              <a:solidFill>
                <a:schemeClr val="tx1">
                  <a:lumMod val="50000"/>
                  <a:lumOff val="50000"/>
                  <a:alpha val="60000"/>
                </a:schemeClr>
              </a:solidFill>
              <a:prstDash val="dash"/>
              <a:round/>
              <a:headEnd type="none" w="med" len="med"/>
              <a:tailEnd type="none" w="med" len="med"/>
            </a:ln>
            <a:effectLst/>
          </p:spPr>
        </p:cxnSp>
        <p:pic>
          <p:nvPicPr>
            <p:cNvPr id="136" name="Picture 25" descr="http://pixabay.com/static/uploads/photo/2012/04/18/23/11/sign-38204_640.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70247" y="6404281"/>
              <a:ext cx="221894" cy="216000"/>
            </a:xfrm>
            <a:prstGeom prst="rect">
              <a:avLst/>
            </a:prstGeom>
            <a:grpFill/>
            <a:extLst/>
          </p:spPr>
        </p:pic>
        <p:sp>
          <p:nvSpPr>
            <p:cNvPr id="119" name="矩形 118"/>
            <p:cNvSpPr/>
            <p:nvPr/>
          </p:nvSpPr>
          <p:spPr>
            <a:xfrm>
              <a:off x="5872835" y="2181310"/>
              <a:ext cx="902811" cy="307777"/>
            </a:xfrm>
            <a:prstGeom prst="rect">
              <a:avLst/>
            </a:prstGeom>
            <a:grpFill/>
          </p:spPr>
          <p:txBody>
            <a:bodyPr wrap="none">
              <a:spAutoFit/>
            </a:bodyPr>
            <a:lstStyle/>
            <a:p>
              <a:r>
                <a:rPr lang="zh-TW" altLang="en-US" dirty="0" smtClean="0">
                  <a:latin typeface="微軟正黑體" panose="020B0604030504040204" pitchFamily="34" charset="-120"/>
                  <a:ea typeface="微軟正黑體" panose="020B0604030504040204" pitchFamily="34" charset="-120"/>
                </a:rPr>
                <a:t>貨</a:t>
              </a:r>
              <a:r>
                <a:rPr lang="zh-TW" altLang="en-US" dirty="0">
                  <a:latin typeface="微軟正黑體" panose="020B0604030504040204" pitchFamily="34" charset="-120"/>
                  <a:ea typeface="微軟正黑體" panose="020B0604030504040204" pitchFamily="34" charset="-120"/>
                </a:rPr>
                <a:t>到</a:t>
              </a:r>
              <a:r>
                <a:rPr lang="zh-TW" altLang="en-US" dirty="0" smtClean="0">
                  <a:latin typeface="微軟正黑體" panose="020B0604030504040204" pitchFamily="34" charset="-120"/>
                  <a:ea typeface="微軟正黑體" panose="020B0604030504040204" pitchFamily="34" charset="-120"/>
                </a:rPr>
                <a:t>刷卡</a:t>
              </a:r>
              <a:endParaRPr lang="zh-TW" altLang="en-US" dirty="0">
                <a:latin typeface="微軟正黑體" panose="020B0604030504040204" pitchFamily="34" charset="-120"/>
                <a:ea typeface="微軟正黑體" panose="020B0604030504040204" pitchFamily="34" charset="-120"/>
              </a:endParaRPr>
            </a:p>
          </p:txBody>
        </p:sp>
        <p:pic>
          <p:nvPicPr>
            <p:cNvPr id="139"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11373" y="2204186"/>
              <a:ext cx="221894" cy="194093"/>
            </a:xfrm>
            <a:prstGeom prst="rect">
              <a:avLst/>
            </a:prstGeom>
            <a:grpFill/>
            <a:extLst/>
          </p:spPr>
        </p:pic>
        <p:sp>
          <p:nvSpPr>
            <p:cNvPr id="120" name="矩形 119"/>
            <p:cNvSpPr/>
            <p:nvPr/>
          </p:nvSpPr>
          <p:spPr>
            <a:xfrm>
              <a:off x="5871577" y="2717423"/>
              <a:ext cx="902811" cy="307777"/>
            </a:xfrm>
            <a:prstGeom prst="rect">
              <a:avLst/>
            </a:prstGeom>
            <a:grpFill/>
          </p:spPr>
          <p:txBody>
            <a:bodyPr wrap="none">
              <a:spAutoFit/>
            </a:bodyPr>
            <a:lstStyle/>
            <a:p>
              <a:r>
                <a:rPr lang="zh-TW" altLang="en-US" dirty="0" smtClean="0">
                  <a:latin typeface="微軟正黑體" panose="020B0604030504040204" pitchFamily="34" charset="-120"/>
                  <a:ea typeface="微軟正黑體" panose="020B0604030504040204" pitchFamily="34" charset="-120"/>
                </a:rPr>
                <a:t>貨</a:t>
              </a:r>
              <a:r>
                <a:rPr lang="zh-TW" altLang="en-US" dirty="0">
                  <a:latin typeface="微軟正黑體" panose="020B0604030504040204" pitchFamily="34" charset="-120"/>
                  <a:ea typeface="微軟正黑體" panose="020B0604030504040204" pitchFamily="34" charset="-120"/>
                </a:rPr>
                <a:t>到</a:t>
              </a:r>
              <a:r>
                <a:rPr lang="zh-TW" altLang="en-US" dirty="0" smtClean="0">
                  <a:latin typeface="微軟正黑體" panose="020B0604030504040204" pitchFamily="34" charset="-120"/>
                  <a:ea typeface="微軟正黑體" panose="020B0604030504040204" pitchFamily="34" charset="-120"/>
                </a:rPr>
                <a:t>付款</a:t>
              </a:r>
              <a:endParaRPr lang="zh-TW" altLang="en-US" dirty="0">
                <a:latin typeface="微軟正黑體" panose="020B0604030504040204" pitchFamily="34" charset="-120"/>
                <a:ea typeface="微軟正黑體" panose="020B0604030504040204" pitchFamily="34" charset="-120"/>
              </a:endParaRPr>
            </a:p>
          </p:txBody>
        </p:sp>
        <p:pic>
          <p:nvPicPr>
            <p:cNvPr id="141"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86338" y="2750267"/>
              <a:ext cx="221894" cy="194093"/>
            </a:xfrm>
            <a:prstGeom prst="rect">
              <a:avLst/>
            </a:prstGeom>
            <a:grpFill/>
            <a:extLst/>
          </p:spPr>
        </p:pic>
        <p:sp>
          <p:nvSpPr>
            <p:cNvPr id="121" name="矩形 120"/>
            <p:cNvSpPr/>
            <p:nvPr/>
          </p:nvSpPr>
          <p:spPr>
            <a:xfrm>
              <a:off x="5907411" y="1860377"/>
              <a:ext cx="2900147" cy="338554"/>
            </a:xfrm>
            <a:prstGeom prst="rect">
              <a:avLst/>
            </a:prstGeom>
            <a:grpFill/>
          </p:spPr>
          <p:txBody>
            <a:bodyPr wrap="square">
              <a:spAutoFit/>
            </a:bodyPr>
            <a:lstStyle/>
            <a:p>
              <a:r>
                <a:rPr lang="zh-TW" altLang="en-US" sz="1600" dirty="0">
                  <a:latin typeface="微軟正黑體" panose="020B0604030504040204" pitchFamily="34" charset="-120"/>
                  <a:ea typeface="微軟正黑體" panose="020B0604030504040204" pitchFamily="34" charset="-120"/>
                </a:rPr>
                <a:t>全球</a:t>
              </a:r>
              <a:r>
                <a:rPr lang="zh-TW" altLang="en-US" sz="1600" dirty="0" smtClean="0">
                  <a:latin typeface="微軟正黑體" panose="020B0604030504040204" pitchFamily="34" charset="-120"/>
                  <a:ea typeface="微軟正黑體" panose="020B0604030504040204" pitchFamily="34" charset="-120"/>
                </a:rPr>
                <a:t>購物開放</a:t>
              </a:r>
              <a:r>
                <a:rPr lang="zh-TW" altLang="en-US" sz="1600" dirty="0">
                  <a:latin typeface="微軟正黑體" panose="020B0604030504040204" pitchFamily="34" charset="-120"/>
                  <a:ea typeface="微軟正黑體" panose="020B0604030504040204" pitchFamily="34" charset="-120"/>
                </a:rPr>
                <a:t>「支付寶」付款</a:t>
              </a:r>
            </a:p>
          </p:txBody>
        </p:sp>
        <p:pic>
          <p:nvPicPr>
            <p:cNvPr id="143" name="Picture 25" descr="http://pixabay.com/static/uploads/photo/2012/04/18/23/11/sign-38204_640.pn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717331" y="1932385"/>
              <a:ext cx="221894" cy="194093"/>
            </a:xfrm>
            <a:prstGeom prst="rect">
              <a:avLst/>
            </a:prstGeom>
            <a:grpFill/>
            <a:extLst/>
          </p:spPr>
        </p:pic>
      </p:grpSp>
      <p:sp>
        <p:nvSpPr>
          <p:cNvPr id="118"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1</a:t>
            </a:r>
            <a:endParaRPr lang="en-US" altLang="ja-JP" dirty="0">
              <a:solidFill>
                <a:schemeClr val="tx1"/>
              </a:solidFill>
            </a:endParaRPr>
          </a:p>
        </p:txBody>
      </p:sp>
      <p:pic>
        <p:nvPicPr>
          <p:cNvPr id="115" name="圖片 11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Tree>
    <p:extLst>
      <p:ext uri="{BB962C8B-B14F-4D97-AF65-F5344CB8AC3E}">
        <p14:creationId xmlns:p14="http://schemas.microsoft.com/office/powerpoint/2010/main" xmlns="" val="2170723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539552" y="416401"/>
            <a:ext cx="7632848" cy="720080"/>
          </a:xfrm>
        </p:spPr>
        <p:txBody>
          <a:bodyPr>
            <a:normAutofit fontScale="90000"/>
          </a:bodyPr>
          <a:lstStyle/>
          <a:p>
            <a:r>
              <a:rPr lang="en-US" altLang="zh-TW" sz="4000"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cap="none" dirty="0" smtClean="0">
                <a:solidFill>
                  <a:srgbClr val="C00000"/>
                </a:solidFill>
                <a:effectLst>
                  <a:outerShdw blurRad="38100" dist="38100" dir="2700000" algn="tl">
                    <a:srgbClr val="000000">
                      <a:alpha val="43137"/>
                    </a:srgbClr>
                  </a:outerShdw>
                </a:effectLst>
                <a:latin typeface="Wide Latin" pitchFamily="18" charset="0"/>
              </a:rPr>
              <a:t>貳</a:t>
            </a:r>
            <a:r>
              <a:rPr lang="en-US" altLang="zh-TW" sz="4000"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sz="4000" b="1" cap="none" dirty="0" smtClean="0">
                <a:solidFill>
                  <a:srgbClr val="C00000"/>
                </a:solidFill>
                <a:effectLst>
                  <a:outerShdw blurRad="38100" dist="38100" dir="2700000" algn="tl">
                    <a:srgbClr val="000000">
                      <a:alpha val="43137"/>
                    </a:srgbClr>
                  </a:outerShdw>
                </a:effectLst>
                <a:latin typeface="Wide Latin" pitchFamily="18" charset="0"/>
              </a:rPr>
              <a:t> </a:t>
            </a:r>
            <a:r>
              <a:rPr lang="zh-TW" altLang="en-US" sz="4000" b="1" dirty="0" smtClean="0">
                <a:solidFill>
                  <a:schemeClr val="tx1"/>
                </a:solidFill>
                <a:latin typeface="+mj-ea"/>
              </a:rPr>
              <a:t>經營再造認知期</a:t>
            </a:r>
            <a:r>
              <a:rPr lang="en-US" altLang="zh-TW" sz="4000" b="1" dirty="0" smtClean="0">
                <a:solidFill>
                  <a:schemeClr val="tx2">
                    <a:lumMod val="75000"/>
                  </a:schemeClr>
                </a:solidFill>
                <a:latin typeface="+mj-ea"/>
              </a:rPr>
              <a:t>/</a:t>
            </a:r>
            <a:r>
              <a:rPr lang="zh-TW" altLang="en-US" sz="4000" b="1" dirty="0" smtClean="0">
                <a:solidFill>
                  <a:srgbClr val="FF0000"/>
                </a:solidFill>
                <a:latin typeface="+mj-ea"/>
              </a:rPr>
              <a:t>再造的動力</a:t>
            </a:r>
            <a:r>
              <a:rPr lang="en-US" altLang="zh-TW" sz="1800" b="1" dirty="0" smtClean="0">
                <a:solidFill>
                  <a:schemeClr val="accent2">
                    <a:lumMod val="75000"/>
                  </a:schemeClr>
                </a:solidFill>
                <a:latin typeface="+mj-ea"/>
              </a:rPr>
              <a:t>(1/3)</a:t>
            </a:r>
            <a:endParaRPr lang="zh-TW" altLang="en-US" sz="1800" b="1" dirty="0" smtClean="0">
              <a:solidFill>
                <a:schemeClr val="accent2">
                  <a:lumMod val="75000"/>
                </a:schemeClr>
              </a:solidFill>
            </a:endParaRPr>
          </a:p>
        </p:txBody>
      </p:sp>
      <p:sp>
        <p:nvSpPr>
          <p:cNvPr id="21507" name="Text Box 2"/>
          <p:cNvSpPr txBox="1">
            <a:spLocks noChangeArrowheads="1"/>
          </p:cNvSpPr>
          <p:nvPr/>
        </p:nvSpPr>
        <p:spPr bwMode="auto">
          <a:xfrm>
            <a:off x="3131840" y="1340768"/>
            <a:ext cx="5688632" cy="1224136"/>
          </a:xfrm>
          <a:prstGeom prst="rect">
            <a:avLst/>
          </a:prstGeom>
          <a:solidFill>
            <a:srgbClr val="FFFF99"/>
          </a:solidFill>
          <a:ln w="9525">
            <a:solidFill>
              <a:srgbClr val="000000"/>
            </a:solidFill>
            <a:miter lim="800000"/>
            <a:headEnd/>
            <a:tailEnd/>
          </a:ln>
          <a:effectLst>
            <a:glow rad="101600">
              <a:schemeClr val="accent5">
                <a:satMod val="175000"/>
                <a:alpha val="40000"/>
              </a:schemeClr>
            </a:glow>
            <a:innerShdw blurRad="63500" dist="50800" dir="18900000">
              <a:prstClr val="black">
                <a:alpha val="50000"/>
              </a:prstClr>
            </a:innerShdw>
          </a:effectLst>
        </p:spPr>
        <p:txBody>
          <a:bodyPr/>
          <a:lstStyle/>
          <a:p>
            <a:pPr lvl="0"/>
            <a:r>
              <a:rPr lang="en-US" altLang="zh-TW" sz="2400" b="1" dirty="0" smtClean="0">
                <a:solidFill>
                  <a:srgbClr val="002060"/>
                </a:solidFill>
              </a:rPr>
              <a:t>1. </a:t>
            </a:r>
            <a:r>
              <a:rPr lang="zh-TW" altLang="en-US" sz="2400" b="1" dirty="0" smtClean="0">
                <a:solidFill>
                  <a:srgbClr val="002060"/>
                </a:solidFill>
              </a:rPr>
              <a:t>第一名</a:t>
            </a:r>
            <a:r>
              <a:rPr lang="zh-TW" altLang="zh-TW" sz="2400" b="1" dirty="0" smtClean="0">
                <a:solidFill>
                  <a:srgbClr val="002060"/>
                </a:solidFill>
              </a:rPr>
              <a:t>的網路</a:t>
            </a:r>
            <a:r>
              <a:rPr lang="zh-TW" altLang="en-US" sz="2400" b="1" dirty="0" smtClean="0">
                <a:solidFill>
                  <a:srgbClr val="002060"/>
                </a:solidFill>
              </a:rPr>
              <a:t>購物</a:t>
            </a:r>
            <a:r>
              <a:rPr lang="zh-TW" altLang="zh-TW" sz="2400" b="1" dirty="0" smtClean="0">
                <a:solidFill>
                  <a:srgbClr val="002060"/>
                </a:solidFill>
              </a:rPr>
              <a:t>服務</a:t>
            </a:r>
            <a:endParaRPr lang="en-US" altLang="zh-TW" sz="2400" b="1" dirty="0" smtClean="0">
              <a:solidFill>
                <a:srgbClr val="002060"/>
              </a:solidFill>
            </a:endParaRPr>
          </a:p>
          <a:p>
            <a:pPr lvl="0"/>
            <a:r>
              <a:rPr lang="en-US" altLang="zh-TW" sz="2400" b="1" dirty="0" smtClean="0">
                <a:solidFill>
                  <a:srgbClr val="002060"/>
                </a:solidFill>
              </a:rPr>
              <a:t>2.</a:t>
            </a:r>
            <a:r>
              <a:rPr lang="zh-TW" altLang="en-US" sz="2400" b="1" dirty="0" smtClean="0">
                <a:solidFill>
                  <a:srgbClr val="002060"/>
                </a:solidFill>
              </a:rPr>
              <a:t>優質</a:t>
            </a:r>
            <a:r>
              <a:rPr lang="zh-TW" altLang="zh-TW" sz="2400" b="1" dirty="0" smtClean="0">
                <a:solidFill>
                  <a:srgbClr val="002060"/>
                </a:solidFill>
              </a:rPr>
              <a:t>電子商務和入口網站業務</a:t>
            </a:r>
            <a:endParaRPr lang="en-US" altLang="zh-TW" sz="2400" b="1" dirty="0" smtClean="0">
              <a:solidFill>
                <a:srgbClr val="002060"/>
              </a:solidFill>
            </a:endParaRPr>
          </a:p>
          <a:p>
            <a:pPr lvl="0"/>
            <a:r>
              <a:rPr lang="en-US" altLang="zh-TW" sz="2400" b="1" dirty="0" smtClean="0">
                <a:solidFill>
                  <a:srgbClr val="002060"/>
                </a:solidFill>
              </a:rPr>
              <a:t>3.</a:t>
            </a:r>
            <a:r>
              <a:rPr lang="zh-TW" altLang="zh-TW" sz="2400" b="1" dirty="0" smtClean="0">
                <a:solidFill>
                  <a:srgbClr val="002060"/>
                </a:solidFill>
              </a:rPr>
              <a:t>為</a:t>
            </a:r>
            <a:r>
              <a:rPr lang="en-US" altLang="zh-TW" sz="2400" b="1" dirty="0" smtClean="0">
                <a:solidFill>
                  <a:srgbClr val="002060"/>
                </a:solidFill>
              </a:rPr>
              <a:t>User</a:t>
            </a:r>
            <a:r>
              <a:rPr lang="zh-TW" altLang="zh-TW" sz="2400" b="1" dirty="0" smtClean="0">
                <a:solidFill>
                  <a:srgbClr val="002060"/>
                </a:solidFill>
              </a:rPr>
              <a:t>提供最在地、最優質的網路服務</a:t>
            </a:r>
            <a:endParaRPr lang="en-US" altLang="zh-TW" sz="2400" b="1" dirty="0">
              <a:solidFill>
                <a:srgbClr val="0070C0"/>
              </a:solidFill>
            </a:endParaRPr>
          </a:p>
        </p:txBody>
      </p:sp>
      <p:sp>
        <p:nvSpPr>
          <p:cNvPr id="21508" name="Text Box 3"/>
          <p:cNvSpPr txBox="1">
            <a:spLocks noChangeArrowheads="1"/>
          </p:cNvSpPr>
          <p:nvPr/>
        </p:nvSpPr>
        <p:spPr bwMode="auto">
          <a:xfrm>
            <a:off x="3059832" y="3501008"/>
            <a:ext cx="5688632" cy="720080"/>
          </a:xfrm>
          <a:prstGeom prst="rect">
            <a:avLst/>
          </a:prstGeom>
          <a:solidFill>
            <a:srgbClr val="FFFF99"/>
          </a:solidFill>
          <a:ln w="9525">
            <a:solidFill>
              <a:srgbClr val="000000"/>
            </a:solidFill>
            <a:miter lim="800000"/>
            <a:headEnd/>
            <a:tailEnd/>
          </a:ln>
          <a:effectLst>
            <a:glow rad="101600">
              <a:schemeClr val="accent5">
                <a:satMod val="175000"/>
                <a:alpha val="40000"/>
              </a:schemeClr>
            </a:glow>
            <a:innerShdw blurRad="63500" dist="50800" dir="18900000">
              <a:prstClr val="black">
                <a:alpha val="50000"/>
              </a:prstClr>
            </a:innerShdw>
          </a:effectLst>
        </p:spPr>
        <p:txBody>
          <a:bodyPr/>
          <a:lstStyle/>
          <a:p>
            <a:pPr lvl="0"/>
            <a:r>
              <a:rPr lang="zh-TW" altLang="en-US" sz="2400" b="1" dirty="0" smtClean="0">
                <a:solidFill>
                  <a:srgbClr val="002060"/>
                </a:solidFill>
              </a:rPr>
              <a:t>           網路購物 </a:t>
            </a:r>
            <a:r>
              <a:rPr lang="en-US" altLang="zh-TW" sz="2400" b="1" dirty="0" smtClean="0">
                <a:solidFill>
                  <a:srgbClr val="002060"/>
                </a:solidFill>
              </a:rPr>
              <a:t>==</a:t>
            </a:r>
            <a:r>
              <a:rPr lang="zh-TW" altLang="en-US" sz="2400" b="1" dirty="0" smtClean="0">
                <a:solidFill>
                  <a:srgbClr val="002060"/>
                </a:solidFill>
              </a:rPr>
              <a:t>太慢 </a:t>
            </a:r>
            <a:r>
              <a:rPr lang="en-US" altLang="zh-TW" sz="2400" b="1" dirty="0" smtClean="0">
                <a:solidFill>
                  <a:srgbClr val="002060"/>
                </a:solidFill>
              </a:rPr>
              <a:t>+</a:t>
            </a:r>
            <a:r>
              <a:rPr lang="zh-TW" altLang="en-US" sz="2400" b="1" dirty="0" smtClean="0">
                <a:solidFill>
                  <a:srgbClr val="002060"/>
                </a:solidFill>
              </a:rPr>
              <a:t> 太貴</a:t>
            </a:r>
            <a:endParaRPr lang="en-US" altLang="zh-TW" sz="2400" b="1" dirty="0">
              <a:solidFill>
                <a:srgbClr val="002060"/>
              </a:solidFill>
            </a:endParaRPr>
          </a:p>
        </p:txBody>
      </p:sp>
      <p:sp>
        <p:nvSpPr>
          <p:cNvPr id="21509" name="Text Box 4"/>
          <p:cNvSpPr txBox="1">
            <a:spLocks noChangeArrowheads="1"/>
          </p:cNvSpPr>
          <p:nvPr/>
        </p:nvSpPr>
        <p:spPr bwMode="auto">
          <a:xfrm>
            <a:off x="3059832" y="5517232"/>
            <a:ext cx="5688632" cy="792088"/>
          </a:xfrm>
          <a:prstGeom prst="rect">
            <a:avLst/>
          </a:prstGeom>
          <a:solidFill>
            <a:srgbClr val="FFFF99"/>
          </a:solidFill>
          <a:ln w="9525">
            <a:solidFill>
              <a:srgbClr val="000000"/>
            </a:solidFill>
            <a:miter lim="800000"/>
            <a:headEnd/>
            <a:tailEnd/>
          </a:ln>
          <a:effectLst>
            <a:glow rad="101600">
              <a:schemeClr val="accent5">
                <a:satMod val="175000"/>
                <a:alpha val="40000"/>
              </a:schemeClr>
            </a:glow>
            <a:innerShdw blurRad="63500" dist="50800" dir="18900000">
              <a:prstClr val="black">
                <a:alpha val="50000"/>
              </a:prstClr>
            </a:innerShdw>
          </a:effectLst>
        </p:spPr>
        <p:txBody>
          <a:bodyPr/>
          <a:lstStyle/>
          <a:p>
            <a:pPr lvl="0"/>
            <a:r>
              <a:rPr lang="en-US" altLang="zh-TW" sz="2400" b="1" dirty="0" smtClean="0">
                <a:solidFill>
                  <a:srgbClr val="FF0000"/>
                </a:solidFill>
              </a:rPr>
              <a:t>                 </a:t>
            </a:r>
            <a:r>
              <a:rPr lang="en-US" altLang="zh-TW" sz="2400" b="1" dirty="0" smtClean="0">
                <a:solidFill>
                  <a:srgbClr val="002060"/>
                </a:solidFill>
              </a:rPr>
              <a:t>1.</a:t>
            </a:r>
            <a:r>
              <a:rPr lang="zh-TW" altLang="en-US" sz="2400" b="1" dirty="0" smtClean="0">
                <a:solidFill>
                  <a:srgbClr val="002060"/>
                </a:solidFill>
              </a:rPr>
              <a:t>運用網路技術</a:t>
            </a:r>
            <a:endParaRPr lang="en-US" altLang="zh-TW" sz="2400" b="1" dirty="0" smtClean="0">
              <a:solidFill>
                <a:srgbClr val="002060"/>
              </a:solidFill>
            </a:endParaRPr>
          </a:p>
          <a:p>
            <a:pPr lvl="0"/>
            <a:r>
              <a:rPr lang="en-US" altLang="zh-TW" sz="2400" b="1" dirty="0" smtClean="0">
                <a:solidFill>
                  <a:srgbClr val="002060"/>
                </a:solidFill>
              </a:rPr>
              <a:t>                 2.</a:t>
            </a:r>
            <a:r>
              <a:rPr lang="zh-TW" altLang="en-US" sz="2400" b="1" dirty="0" smtClean="0">
                <a:solidFill>
                  <a:srgbClr val="002060"/>
                </a:solidFill>
              </a:rPr>
              <a:t>應用創新</a:t>
            </a:r>
            <a:endParaRPr lang="en-US" altLang="zh-TW" sz="2400" b="1" dirty="0" smtClean="0">
              <a:solidFill>
                <a:srgbClr val="002060"/>
              </a:solidFill>
            </a:endParaRPr>
          </a:p>
          <a:p>
            <a:pPr algn="ctr">
              <a:lnSpc>
                <a:spcPct val="96000"/>
              </a:lnSpc>
            </a:pPr>
            <a:endParaRPr lang="zh-TW" altLang="en-US" sz="1600" b="1" dirty="0">
              <a:latin typeface="Times New Roman" pitchFamily="18" charset="0"/>
              <a:ea typeface="SimSun" pitchFamily="2" charset="-122"/>
              <a:cs typeface="新細明體" pitchFamily="18" charset="-120"/>
            </a:endParaRPr>
          </a:p>
          <a:p>
            <a:endParaRPr lang="zh-TW" altLang="zh-TW" sz="1600" b="1" dirty="0">
              <a:ea typeface="SimSun" pitchFamily="2" charset="-122"/>
              <a:cs typeface="新細明體" pitchFamily="18" charset="-120"/>
            </a:endParaRPr>
          </a:p>
        </p:txBody>
      </p:sp>
      <p:sp>
        <p:nvSpPr>
          <p:cNvPr id="21511" name="AutoShape 6"/>
          <p:cNvSpPr>
            <a:spLocks noChangeArrowheads="1"/>
          </p:cNvSpPr>
          <p:nvPr/>
        </p:nvSpPr>
        <p:spPr bwMode="auto">
          <a:xfrm>
            <a:off x="5220072" y="2708920"/>
            <a:ext cx="576064" cy="647700"/>
          </a:xfrm>
          <a:prstGeom prst="downArrow">
            <a:avLst>
              <a:gd name="adj1" fmla="val 50000"/>
              <a:gd name="adj2" fmla="val 46833"/>
            </a:avLst>
          </a:prstGeom>
          <a:solidFill>
            <a:srgbClr val="FF33CC"/>
          </a:solidFill>
          <a:ln w="31750">
            <a:solidFill>
              <a:srgbClr val="000000"/>
            </a:solidFill>
            <a:miter lim="800000"/>
            <a:headEnd/>
            <a:tailEnd/>
          </a:ln>
        </p:spPr>
        <p:txBody>
          <a:bodyPr vert="eaVert"/>
          <a:lstStyle/>
          <a:p>
            <a:endParaRPr kumimoji="0" lang="zh-TW" altLang="en-US" dirty="0">
              <a:solidFill>
                <a:srgbClr val="FF0000"/>
              </a:solidFill>
              <a:latin typeface="Perpetua" pitchFamily="18" charset="0"/>
            </a:endParaRPr>
          </a:p>
        </p:txBody>
      </p:sp>
      <p:sp>
        <p:nvSpPr>
          <p:cNvPr id="21512" name="AutoShape 7"/>
          <p:cNvSpPr>
            <a:spLocks noChangeArrowheads="1"/>
          </p:cNvSpPr>
          <p:nvPr/>
        </p:nvSpPr>
        <p:spPr bwMode="auto">
          <a:xfrm>
            <a:off x="5220072" y="4581128"/>
            <a:ext cx="648072" cy="647700"/>
          </a:xfrm>
          <a:prstGeom prst="downArrow">
            <a:avLst>
              <a:gd name="adj1" fmla="val 50000"/>
              <a:gd name="adj2" fmla="val 46833"/>
            </a:avLst>
          </a:prstGeom>
          <a:solidFill>
            <a:srgbClr val="FF33CC"/>
          </a:solidFill>
          <a:ln w="31750">
            <a:solidFill>
              <a:srgbClr val="000000"/>
            </a:solidFill>
            <a:miter lim="800000"/>
            <a:headEnd/>
            <a:tailEnd/>
          </a:ln>
        </p:spPr>
        <p:txBody>
          <a:bodyPr vert="eaVert"/>
          <a:lstStyle/>
          <a:p>
            <a:endParaRPr kumimoji="0" lang="zh-TW" altLang="en-US">
              <a:latin typeface="Perpetua" pitchFamily="18"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1340768"/>
            <a:ext cx="1656184"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矩形 13"/>
          <p:cNvSpPr/>
          <p:nvPr/>
        </p:nvSpPr>
        <p:spPr>
          <a:xfrm>
            <a:off x="1259632" y="2132856"/>
            <a:ext cx="1584176" cy="400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spcBef>
                <a:spcPct val="20000"/>
              </a:spcBef>
            </a:pPr>
            <a:r>
              <a:rPr lang="zh-TW" altLang="en-US" b="1" dirty="0" smtClean="0">
                <a:solidFill>
                  <a:srgbClr val="FF3300"/>
                </a:solidFill>
                <a:latin typeface="Times New Roman" pitchFamily="18" charset="0"/>
                <a:ea typeface="標楷體" pitchFamily="65" charset="-120"/>
              </a:rPr>
              <a:t>   </a:t>
            </a:r>
            <a:r>
              <a:rPr lang="zh-TW" altLang="en-US" sz="2000" b="1" dirty="0" smtClean="0">
                <a:solidFill>
                  <a:srgbClr val="FF3300"/>
                </a:solidFill>
                <a:latin typeface="Times New Roman" pitchFamily="18" charset="0"/>
                <a:ea typeface="標楷體" pitchFamily="65" charset="-120"/>
              </a:rPr>
              <a:t>共享願景</a:t>
            </a:r>
            <a:endParaRPr lang="zh-TW" altLang="en-US" sz="2000" b="1" dirty="0">
              <a:solidFill>
                <a:srgbClr val="FF3300"/>
              </a:solidFill>
              <a:latin typeface="Times New Roman" pitchFamily="18" charset="0"/>
              <a:ea typeface="標楷體" pitchFamily="65" charset="-120"/>
            </a:endParaRPr>
          </a:p>
        </p:txBody>
      </p:sp>
      <p:pic>
        <p:nvPicPr>
          <p:cNvPr id="15" name="圖片 14" descr="http://search.pchome.com.tw/html/img/logo/pchomesearchlogoL.png">
            <a:hlinkClick r:id="rId4" tooltip="&quot;回PChome&quot;"/>
          </p:cNvPr>
          <p:cNvPicPr/>
          <p:nvPr/>
        </p:nvPicPr>
        <p:blipFill>
          <a:blip r:embed="rId5" cstate="print"/>
          <a:srcRect/>
          <a:stretch>
            <a:fillRect/>
          </a:stretch>
        </p:blipFill>
        <p:spPr bwMode="auto">
          <a:xfrm>
            <a:off x="1691680" y="3573016"/>
            <a:ext cx="792088" cy="2160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6" name="矩形 15"/>
          <p:cNvSpPr/>
          <p:nvPr/>
        </p:nvSpPr>
        <p:spPr>
          <a:xfrm>
            <a:off x="1259632" y="3861048"/>
            <a:ext cx="165618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spcBef>
                <a:spcPct val="20000"/>
              </a:spcBef>
            </a:pPr>
            <a:r>
              <a:rPr lang="zh-TW" altLang="en-US" sz="2000" b="1" dirty="0" smtClean="0">
                <a:solidFill>
                  <a:schemeClr val="bg1"/>
                </a:solidFill>
                <a:latin typeface="Times New Roman" pitchFamily="18" charset="0"/>
                <a:ea typeface="標楷體" pitchFamily="65" charset="-120"/>
              </a:rPr>
              <a:t>    問題共識</a:t>
            </a:r>
            <a:endParaRPr lang="zh-TW" altLang="en-US" sz="2000" b="1" dirty="0">
              <a:solidFill>
                <a:schemeClr val="bg1"/>
              </a:solidFill>
              <a:latin typeface="Times New Roman" pitchFamily="18" charset="0"/>
              <a:ea typeface="標楷體" pitchFamily="65" charset="-120"/>
            </a:endParaRPr>
          </a:p>
        </p:txBody>
      </p:sp>
      <p:sp>
        <p:nvSpPr>
          <p:cNvPr id="17" name="矩形 16"/>
          <p:cNvSpPr/>
          <p:nvPr/>
        </p:nvSpPr>
        <p:spPr>
          <a:xfrm>
            <a:off x="1259632" y="5949280"/>
            <a:ext cx="158417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20000"/>
              </a:spcBef>
            </a:pPr>
            <a:r>
              <a:rPr lang="zh-TW" altLang="en-US" sz="2000" b="1" dirty="0" smtClean="0">
                <a:solidFill>
                  <a:srgbClr val="FF0000"/>
                </a:solidFill>
                <a:latin typeface="Times New Roman" pitchFamily="18" charset="0"/>
                <a:ea typeface="標楷體" pitchFamily="65" charset="-120"/>
              </a:rPr>
              <a:t>  追求卓越</a:t>
            </a:r>
            <a:endParaRPr lang="zh-TW" altLang="en-US" sz="2000" b="1" dirty="0">
              <a:solidFill>
                <a:srgbClr val="FF0000"/>
              </a:solidFill>
              <a:latin typeface="Times New Roman" pitchFamily="18" charset="0"/>
              <a:ea typeface="標楷體" pitchFamily="65" charset="-120"/>
            </a:endParaRPr>
          </a:p>
        </p:txBody>
      </p:sp>
      <p:pic>
        <p:nvPicPr>
          <p:cNvPr id="2050" name="Picture 2" descr="https://encrypted-tbn0.gstatic.com/images?q=tbn:ANd9GcTPBfNjRoiZS6bTedzJZF2VfXBCrPFE2YCiW9I7eyfdjHTBXjYN">
            <a:hlinkClick r:id="rId6"/>
          </p:cNvPr>
          <p:cNvPicPr>
            <a:picLocks noChangeAspect="1" noChangeArrowheads="1"/>
          </p:cNvPicPr>
          <p:nvPr/>
        </p:nvPicPr>
        <p:blipFill>
          <a:blip r:embed="rId7" cstate="print"/>
          <a:srcRect/>
          <a:stretch>
            <a:fillRect/>
          </a:stretch>
        </p:blipFill>
        <p:spPr bwMode="auto">
          <a:xfrm>
            <a:off x="1259632" y="5013176"/>
            <a:ext cx="1619672" cy="935765"/>
          </a:xfrm>
          <a:prstGeom prst="rect">
            <a:avLst/>
          </a:prstGeom>
          <a:noFill/>
        </p:spPr>
      </p:pic>
      <p:sp>
        <p:nvSpPr>
          <p:cNvPr id="18" name="Text Box 350"/>
          <p:cNvSpPr txBox="1">
            <a:spLocks noChangeArrowheads="1"/>
          </p:cNvSpPr>
          <p:nvPr/>
        </p:nvSpPr>
        <p:spPr bwMode="auto">
          <a:xfrm>
            <a:off x="1907704" y="2492896"/>
            <a:ext cx="418704" cy="584775"/>
          </a:xfrm>
          <a:prstGeom prst="rect">
            <a:avLst/>
          </a:prstGeom>
          <a:noFill/>
          <a:ln w="12700" cap="sq">
            <a:noFill/>
            <a:miter lim="800000"/>
            <a:headEnd type="none" w="sm" len="sm"/>
            <a:tailEnd type="none" w="sm" len="sm"/>
          </a:ln>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pPr>
            <a:r>
              <a:rPr lang="en-US" altLang="zh-TW" sz="3200" b="1" dirty="0">
                <a:effectLst>
                  <a:outerShdw blurRad="38100" dist="38100" dir="2700000" algn="tl">
                    <a:srgbClr val="000000">
                      <a:alpha val="43137"/>
                    </a:srgbClr>
                  </a:outerShdw>
                </a:effectLst>
                <a:latin typeface="Times New Roman" pitchFamily="18" charset="0"/>
                <a:ea typeface="標楷體" pitchFamily="65" charset="-120"/>
              </a:rPr>
              <a:t>+</a:t>
            </a:r>
          </a:p>
        </p:txBody>
      </p:sp>
      <p:sp>
        <p:nvSpPr>
          <p:cNvPr id="19" name="Text Box 350"/>
          <p:cNvSpPr txBox="1">
            <a:spLocks noChangeArrowheads="1"/>
          </p:cNvSpPr>
          <p:nvPr/>
        </p:nvSpPr>
        <p:spPr bwMode="auto">
          <a:xfrm>
            <a:off x="1907704" y="4365104"/>
            <a:ext cx="418704" cy="584775"/>
          </a:xfrm>
          <a:prstGeom prst="rect">
            <a:avLst/>
          </a:prstGeom>
          <a:noFill/>
          <a:ln w="12700" cap="sq">
            <a:noFill/>
            <a:miter lim="800000"/>
            <a:headEnd type="none" w="sm" len="sm"/>
            <a:tailEnd type="none" w="sm" len="sm"/>
          </a:ln>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pPr>
            <a:r>
              <a:rPr lang="en-US" altLang="zh-TW" sz="3200" b="1" dirty="0">
                <a:effectLst>
                  <a:outerShdw blurRad="38100" dist="38100" dir="2700000" algn="tl">
                    <a:srgbClr val="000000">
                      <a:alpha val="43137"/>
                    </a:srgbClr>
                  </a:outerShdw>
                </a:effectLst>
                <a:latin typeface="Times New Roman" pitchFamily="18" charset="0"/>
                <a:ea typeface="標楷體" pitchFamily="65" charset="-120"/>
              </a:rPr>
              <a:t>+</a:t>
            </a:r>
          </a:p>
        </p:txBody>
      </p:sp>
      <p:sp>
        <p:nvSpPr>
          <p:cNvPr id="20"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2</a:t>
            </a:r>
            <a:endParaRPr lang="en-US" altLang="ja-JP" dirty="0">
              <a:solidFill>
                <a:schemeClr val="tx1"/>
              </a:solidFill>
            </a:endParaRPr>
          </a:p>
        </p:txBody>
      </p:sp>
      <p:pic>
        <p:nvPicPr>
          <p:cNvPr id="21" name="圖片 2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Tree>
    <p:extLst>
      <p:ext uri="{BB962C8B-B14F-4D97-AF65-F5344CB8AC3E}">
        <p14:creationId xmlns:p14="http://schemas.microsoft.com/office/powerpoint/2010/main" xmlns="" val="1220807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332656"/>
            <a:ext cx="8686800" cy="841248"/>
          </a:xfrm>
        </p:spPr>
        <p:txBody>
          <a:bodyPr/>
          <a:lstStyle/>
          <a:p>
            <a:r>
              <a:rPr lang="zh-TW" altLang="en-US" b="1" dirty="0" smtClean="0">
                <a:solidFill>
                  <a:schemeClr val="tx1"/>
                </a:solidFill>
                <a:latin typeface="+mj-ea"/>
              </a:rPr>
              <a:t> </a:t>
            </a:r>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貳</a:t>
            </a:r>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chemeClr val="tx1"/>
                </a:solidFill>
                <a:latin typeface="+mj-ea"/>
              </a:rPr>
              <a:t>經營再造認知期</a:t>
            </a:r>
            <a:r>
              <a:rPr lang="en-US" altLang="zh-TW" b="1" dirty="0">
                <a:solidFill>
                  <a:schemeClr val="tx1"/>
                </a:solidFill>
                <a:latin typeface="+mj-ea"/>
              </a:rPr>
              <a:t>/</a:t>
            </a:r>
            <a:r>
              <a:rPr lang="zh-TW" altLang="en-US" b="1" dirty="0" smtClean="0">
                <a:solidFill>
                  <a:srgbClr val="FF0000"/>
                </a:solidFill>
                <a:latin typeface="+mj-ea"/>
              </a:rPr>
              <a:t>共享願景</a:t>
            </a:r>
            <a:r>
              <a:rPr lang="en-US" altLang="zh-TW" sz="1600" b="1" dirty="0" smtClean="0">
                <a:solidFill>
                  <a:schemeClr val="accent2">
                    <a:lumMod val="75000"/>
                  </a:schemeClr>
                </a:solidFill>
                <a:latin typeface="+mj-ea"/>
              </a:rPr>
              <a:t>(2/3</a:t>
            </a:r>
            <a:r>
              <a:rPr lang="en-US" altLang="zh-TW" sz="1600" b="1" dirty="0">
                <a:solidFill>
                  <a:schemeClr val="accent2">
                    <a:lumMod val="75000"/>
                  </a:schemeClr>
                </a:solidFill>
                <a:latin typeface="+mj-ea"/>
              </a:rPr>
              <a:t>)</a:t>
            </a:r>
            <a:endParaRPr lang="zh-TW" altLang="en-US" sz="1600" b="1" dirty="0" smtClean="0">
              <a:solidFill>
                <a:srgbClr val="FF0000"/>
              </a:solidFill>
            </a:endParaRPr>
          </a:p>
        </p:txBody>
      </p:sp>
      <p:sp>
        <p:nvSpPr>
          <p:cNvPr id="20483" name="Text Box 2"/>
          <p:cNvSpPr txBox="1">
            <a:spLocks noChangeArrowheads="1"/>
          </p:cNvSpPr>
          <p:nvPr/>
        </p:nvSpPr>
        <p:spPr bwMode="auto">
          <a:xfrm>
            <a:off x="2333452" y="1354882"/>
            <a:ext cx="5832648" cy="1080120"/>
          </a:xfrm>
          <a:prstGeom prst="rect">
            <a:avLst/>
          </a:prstGeom>
          <a:ln>
            <a:headEnd/>
            <a:tailEnd/>
          </a:ln>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a:lstStyle/>
          <a:p>
            <a:pPr>
              <a:lnSpc>
                <a:spcPct val="96000"/>
              </a:lnSpc>
            </a:pPr>
            <a:r>
              <a:rPr lang="zh-TW" altLang="en-US" sz="2400" b="1" dirty="0">
                <a:solidFill>
                  <a:srgbClr val="FF0000"/>
                </a:solidFill>
                <a:latin typeface="+mj-ea"/>
                <a:ea typeface="+mj-ea"/>
                <a:cs typeface="新細明體" pitchFamily="18" charset="-120"/>
              </a:rPr>
              <a:t>三</a:t>
            </a:r>
            <a:r>
              <a:rPr lang="zh-TW" altLang="en-US" sz="2400" b="1" dirty="0" smtClean="0">
                <a:solidFill>
                  <a:srgbClr val="FF0000"/>
                </a:solidFill>
                <a:latin typeface="+mj-ea"/>
                <a:ea typeface="+mj-ea"/>
                <a:cs typeface="新細明體" pitchFamily="18" charset="-120"/>
              </a:rPr>
              <a:t>、</a:t>
            </a:r>
            <a:r>
              <a:rPr lang="en-US" altLang="zh-CN" sz="2400" b="1" dirty="0" smtClean="0">
                <a:solidFill>
                  <a:srgbClr val="FF0000"/>
                </a:solidFill>
                <a:latin typeface="+mj-ea"/>
                <a:ea typeface="+mj-ea"/>
                <a:cs typeface="新細明體" pitchFamily="18" charset="-120"/>
              </a:rPr>
              <a:t>2010</a:t>
            </a:r>
            <a:r>
              <a:rPr lang="zh-TW" altLang="en-US" sz="2400" b="1" dirty="0" smtClean="0">
                <a:solidFill>
                  <a:srgbClr val="FF0000"/>
                </a:solidFill>
                <a:latin typeface="+mj-ea"/>
                <a:ea typeface="+mj-ea"/>
                <a:cs typeface="新細明體" pitchFamily="18" charset="-120"/>
              </a:rPr>
              <a:t>年</a:t>
            </a:r>
            <a:endParaRPr lang="en-US" altLang="zh-TW" sz="2400" b="1" dirty="0" smtClean="0">
              <a:latin typeface="+mj-ea"/>
              <a:ea typeface="+mj-ea"/>
            </a:endParaRPr>
          </a:p>
          <a:p>
            <a:pPr>
              <a:lnSpc>
                <a:spcPct val="96000"/>
              </a:lnSpc>
            </a:pPr>
            <a:r>
              <a:rPr lang="en-US" altLang="zh-TW" sz="2000" b="1" u="sng" dirty="0" err="1">
                <a:solidFill>
                  <a:srgbClr val="0000FF"/>
                </a:solidFill>
              </a:rPr>
              <a:t>PChome</a:t>
            </a:r>
            <a:r>
              <a:rPr lang="zh-TW" altLang="zh-TW" sz="2000" b="1" u="sng" dirty="0">
                <a:solidFill>
                  <a:srgbClr val="0000FF"/>
                </a:solidFill>
              </a:rPr>
              <a:t>全球購物</a:t>
            </a:r>
            <a:r>
              <a:rPr lang="zh-TW" altLang="en-US" sz="2000" b="1" dirty="0" smtClean="0">
                <a:latin typeface="微軟正黑體" panose="020B0604030504040204" pitchFamily="34" charset="-120"/>
                <a:ea typeface="微軟正黑體" panose="020B0604030504040204" pitchFamily="34" charset="-120"/>
              </a:rPr>
              <a:t>營運</a:t>
            </a:r>
            <a:endParaRPr lang="zh-TW" altLang="en-US" sz="2000" b="1" dirty="0">
              <a:latin typeface="微軟正黑體" panose="020B0604030504040204" pitchFamily="34" charset="-120"/>
              <a:ea typeface="微軟正黑體" panose="020B0604030504040204" pitchFamily="34" charset="-120"/>
            </a:endParaRPr>
          </a:p>
          <a:p>
            <a:pPr>
              <a:lnSpc>
                <a:spcPct val="96000"/>
              </a:lnSpc>
            </a:pPr>
            <a:r>
              <a:rPr lang="en-US" altLang="zh-TW" sz="2000" b="1" dirty="0" err="1" smtClean="0"/>
              <a:t>PChome</a:t>
            </a:r>
            <a:r>
              <a:rPr lang="zh-TW" altLang="en-US" sz="2000" b="1" dirty="0" smtClean="0"/>
              <a:t>商店街自網路家庭母公司分割上興櫃</a:t>
            </a:r>
            <a:endParaRPr lang="en-US" altLang="zh-TW" sz="2000" b="1" dirty="0" smtClean="0"/>
          </a:p>
          <a:p>
            <a:pPr>
              <a:lnSpc>
                <a:spcPct val="96000"/>
              </a:lnSpc>
            </a:pPr>
            <a:endParaRPr lang="zh-TW" altLang="en-US" sz="2000" b="1" dirty="0">
              <a:solidFill>
                <a:srgbClr val="FF0000"/>
              </a:solidFill>
              <a:latin typeface="新細明體" pitchFamily="18" charset="-120"/>
              <a:ea typeface="SimSun" pitchFamily="2" charset="-122"/>
              <a:cs typeface="新細明體" pitchFamily="18" charset="-120"/>
            </a:endParaRPr>
          </a:p>
          <a:p>
            <a:pPr>
              <a:lnSpc>
                <a:spcPct val="96000"/>
              </a:lnSpc>
            </a:pPr>
            <a:endParaRPr lang="zh-TW" altLang="en-US" sz="800" dirty="0">
              <a:latin typeface="新細明體" pitchFamily="18" charset="-120"/>
              <a:ea typeface="SimSun" pitchFamily="2" charset="-122"/>
              <a:cs typeface="新細明體" pitchFamily="18" charset="-120"/>
            </a:endParaRPr>
          </a:p>
          <a:p>
            <a:endParaRPr lang="zh-TW" altLang="zh-TW" dirty="0">
              <a:ea typeface="SimSun" pitchFamily="2" charset="-122"/>
              <a:cs typeface="新細明體" pitchFamily="18" charset="-120"/>
            </a:endParaRPr>
          </a:p>
        </p:txBody>
      </p:sp>
      <p:sp>
        <p:nvSpPr>
          <p:cNvPr id="20484" name="Text Box 3"/>
          <p:cNvSpPr txBox="1">
            <a:spLocks noChangeArrowheads="1"/>
          </p:cNvSpPr>
          <p:nvPr/>
        </p:nvSpPr>
        <p:spPr bwMode="auto">
          <a:xfrm>
            <a:off x="179512" y="4077072"/>
            <a:ext cx="3312368" cy="1296714"/>
          </a:xfrm>
          <a:prstGeom prst="rect">
            <a:avLst/>
          </a:prstGeom>
          <a:ln>
            <a:headEnd/>
            <a:tailEnd/>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a:lstStyle/>
          <a:p>
            <a:pPr>
              <a:lnSpc>
                <a:spcPct val="96000"/>
              </a:lnSpc>
            </a:pPr>
            <a:r>
              <a:rPr lang="zh-TW" altLang="en-US" sz="2400" b="1" dirty="0">
                <a:solidFill>
                  <a:srgbClr val="FF0000"/>
                </a:solidFill>
                <a:latin typeface="+mn-ea"/>
                <a:cs typeface="新細明體" pitchFamily="18" charset="-120"/>
              </a:rPr>
              <a:t>二</a:t>
            </a:r>
            <a:r>
              <a:rPr lang="zh-TW" altLang="en-US" sz="2400" b="1" dirty="0" smtClean="0">
                <a:solidFill>
                  <a:srgbClr val="FF0000"/>
                </a:solidFill>
                <a:latin typeface="+mn-ea"/>
                <a:cs typeface="新細明體" pitchFamily="18" charset="-120"/>
              </a:rPr>
              <a:t>、</a:t>
            </a:r>
            <a:r>
              <a:rPr lang="en-US" altLang="zh-TW" sz="2400" b="1" dirty="0" smtClean="0">
                <a:solidFill>
                  <a:srgbClr val="FF0000"/>
                </a:solidFill>
                <a:latin typeface="+mn-ea"/>
                <a:cs typeface="新細明體" pitchFamily="18" charset="-120"/>
              </a:rPr>
              <a:t>2007</a:t>
            </a:r>
            <a:r>
              <a:rPr lang="zh-TW" altLang="en-US" sz="2400" b="1" dirty="0" smtClean="0">
                <a:solidFill>
                  <a:srgbClr val="FF0000"/>
                </a:solidFill>
                <a:latin typeface="+mn-ea"/>
                <a:cs typeface="新細明體" pitchFamily="18" charset="-120"/>
              </a:rPr>
              <a:t>年</a:t>
            </a:r>
            <a:endParaRPr lang="zh-TW" altLang="en-US" sz="2400" b="1" dirty="0">
              <a:solidFill>
                <a:srgbClr val="FF0000"/>
              </a:solidFill>
              <a:latin typeface="+mn-ea"/>
              <a:cs typeface="新細明體" pitchFamily="18" charset="-120"/>
            </a:endParaRPr>
          </a:p>
          <a:p>
            <a:pPr>
              <a:lnSpc>
                <a:spcPct val="96000"/>
              </a:lnSpc>
            </a:pPr>
            <a:r>
              <a:rPr lang="zh-TW" altLang="en-US" sz="2000" b="1" dirty="0" smtClean="0"/>
              <a:t>推出全球首創「</a:t>
            </a:r>
            <a:r>
              <a:rPr lang="zh-TW" altLang="en-US" sz="2000" b="1" u="sng" dirty="0" smtClean="0">
                <a:hlinkClick r:id="rId3"/>
              </a:rPr>
              <a:t> </a:t>
            </a:r>
            <a:r>
              <a:rPr lang="en-US" altLang="zh-TW" sz="2000" b="1" u="sng" dirty="0" smtClean="0">
                <a:hlinkClick r:id="rId3"/>
              </a:rPr>
              <a:t>24</a:t>
            </a:r>
            <a:r>
              <a:rPr lang="zh-TW" altLang="en-US" sz="2000" b="1" u="sng" dirty="0" smtClean="0">
                <a:hlinkClick r:id="rId3"/>
              </a:rPr>
              <a:t>小時到貨專區線上購物─</a:t>
            </a:r>
            <a:r>
              <a:rPr lang="en-US" altLang="zh-TW" sz="2000" b="1" u="sng" dirty="0" err="1" smtClean="0">
                <a:hlinkClick r:id="rId3"/>
              </a:rPr>
              <a:t>PChome</a:t>
            </a:r>
            <a:r>
              <a:rPr lang="en-US" altLang="zh-TW" sz="2000" b="1" u="sng" dirty="0" smtClean="0">
                <a:hlinkClick r:id="rId3"/>
              </a:rPr>
              <a:t> 24h</a:t>
            </a:r>
            <a:r>
              <a:rPr lang="zh-TW" altLang="en-US" sz="2000" b="1" u="sng" dirty="0" smtClean="0">
                <a:hlinkClick r:id="rId3"/>
              </a:rPr>
              <a:t>購物</a:t>
            </a:r>
            <a:r>
              <a:rPr lang="zh-TW" altLang="en-US" sz="2000" b="1" dirty="0" smtClean="0"/>
              <a:t> 」服務 </a:t>
            </a:r>
            <a:endParaRPr lang="en-US" altLang="zh-TW" sz="2000" b="1" dirty="0" smtClean="0"/>
          </a:p>
          <a:p>
            <a:pPr>
              <a:lnSpc>
                <a:spcPct val="96000"/>
              </a:lnSpc>
            </a:pPr>
            <a:endParaRPr lang="zh-TW" sz="1600" b="1" dirty="0">
              <a:ea typeface="SimSun" pitchFamily="2" charset="-122"/>
              <a:cs typeface="新細明體" pitchFamily="18" charset="-120"/>
            </a:endParaRPr>
          </a:p>
        </p:txBody>
      </p:sp>
      <p:sp>
        <p:nvSpPr>
          <p:cNvPr id="20485" name="Text Box 4"/>
          <p:cNvSpPr txBox="1">
            <a:spLocks noChangeArrowheads="1"/>
          </p:cNvSpPr>
          <p:nvPr/>
        </p:nvSpPr>
        <p:spPr bwMode="auto">
          <a:xfrm>
            <a:off x="4644008" y="5229200"/>
            <a:ext cx="3744416" cy="1152128"/>
          </a:xfrm>
          <a:prstGeom prst="rect">
            <a:avLst/>
          </a:prstGeom>
          <a:ln>
            <a:headEnd/>
            <a:tailEnd/>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lstStyle/>
          <a:p>
            <a:pPr>
              <a:lnSpc>
                <a:spcPct val="96000"/>
              </a:lnSpc>
            </a:pPr>
            <a:r>
              <a:rPr lang="zh-TW" altLang="en-US" sz="2400" b="1" dirty="0">
                <a:solidFill>
                  <a:srgbClr val="FF0000"/>
                </a:solidFill>
                <a:latin typeface="+mj-ea"/>
                <a:ea typeface="+mj-ea"/>
                <a:cs typeface="新細明體" pitchFamily="18" charset="-120"/>
              </a:rPr>
              <a:t>一</a:t>
            </a:r>
            <a:r>
              <a:rPr lang="zh-TW" altLang="en-US" sz="2400" b="1" dirty="0" smtClean="0">
                <a:solidFill>
                  <a:srgbClr val="FF0000"/>
                </a:solidFill>
                <a:latin typeface="+mj-ea"/>
                <a:ea typeface="+mj-ea"/>
                <a:cs typeface="新細明體" pitchFamily="18" charset="-120"/>
              </a:rPr>
              <a:t>、</a:t>
            </a:r>
            <a:r>
              <a:rPr lang="en-US" altLang="zh-TW" sz="2400" b="1" dirty="0" smtClean="0">
                <a:solidFill>
                  <a:srgbClr val="FF0000"/>
                </a:solidFill>
                <a:latin typeface="+mj-ea"/>
                <a:ea typeface="+mj-ea"/>
                <a:cs typeface="新細明體" pitchFamily="18" charset="-120"/>
              </a:rPr>
              <a:t>2005</a:t>
            </a:r>
            <a:r>
              <a:rPr lang="zh-TW" altLang="en-US" sz="2400" b="1" dirty="0" smtClean="0">
                <a:solidFill>
                  <a:srgbClr val="FF0000"/>
                </a:solidFill>
                <a:latin typeface="+mj-ea"/>
                <a:ea typeface="+mj-ea"/>
                <a:cs typeface="新細明體" pitchFamily="18" charset="-120"/>
              </a:rPr>
              <a:t>年</a:t>
            </a:r>
            <a:endParaRPr lang="en-US" altLang="zh-CN" sz="2400" b="1" dirty="0">
              <a:solidFill>
                <a:srgbClr val="FF0000"/>
              </a:solidFill>
              <a:latin typeface="+mj-ea"/>
              <a:ea typeface="+mj-ea"/>
              <a:cs typeface="新細明體" pitchFamily="18" charset="-120"/>
            </a:endParaRPr>
          </a:p>
          <a:p>
            <a:pPr>
              <a:lnSpc>
                <a:spcPct val="96000"/>
              </a:lnSpc>
            </a:pPr>
            <a:r>
              <a:rPr lang="zh-TW" altLang="en-US" sz="2000" b="1" dirty="0" smtClean="0"/>
              <a:t>線上購物新商圈</a:t>
            </a:r>
            <a:r>
              <a:rPr lang="en-US" altLang="zh-TW" sz="2000" b="1" u="sng" dirty="0" err="1">
                <a:solidFill>
                  <a:srgbClr val="0000FF"/>
                </a:solidFill>
              </a:rPr>
              <a:t>PChome</a:t>
            </a:r>
            <a:r>
              <a:rPr lang="zh-TW" altLang="en-US" sz="2000" b="1" u="sng" dirty="0">
                <a:solidFill>
                  <a:srgbClr val="0000FF"/>
                </a:solidFill>
              </a:rPr>
              <a:t>商店街</a:t>
            </a:r>
            <a:r>
              <a:rPr lang="zh-TW" altLang="en-US" sz="2000" b="1" dirty="0" smtClean="0"/>
              <a:t>正式上線</a:t>
            </a:r>
            <a:endParaRPr lang="en-US" altLang="zh-TW" sz="2000" b="1" dirty="0" smtClean="0"/>
          </a:p>
          <a:p>
            <a:pPr>
              <a:lnSpc>
                <a:spcPct val="96000"/>
              </a:lnSpc>
            </a:pPr>
            <a:endParaRPr lang="zh-TW" sz="1400" b="1" dirty="0">
              <a:ea typeface="SimSun" pitchFamily="2" charset="-122"/>
              <a:cs typeface="新細明體" pitchFamily="18" charset="-120"/>
            </a:endParaRPr>
          </a:p>
        </p:txBody>
      </p:sp>
      <p:sp>
        <p:nvSpPr>
          <p:cNvPr id="20486" name="AutoShape 5"/>
          <p:cNvSpPr>
            <a:spLocks noChangeArrowheads="1"/>
          </p:cNvSpPr>
          <p:nvPr/>
        </p:nvSpPr>
        <p:spPr bwMode="auto">
          <a:xfrm rot="-5400000">
            <a:off x="2144281" y="3984510"/>
            <a:ext cx="822992" cy="388843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zh-TW" altLang="en-US"/>
          </a:p>
        </p:txBody>
      </p:sp>
      <p:sp>
        <p:nvSpPr>
          <p:cNvPr id="20487" name="AutoShape 6"/>
          <p:cNvSpPr>
            <a:spLocks noChangeArrowheads="1"/>
          </p:cNvSpPr>
          <p:nvPr/>
        </p:nvSpPr>
        <p:spPr bwMode="auto">
          <a:xfrm>
            <a:off x="827585" y="1340768"/>
            <a:ext cx="1368152" cy="252042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zh-TW" altLang="en-US"/>
          </a:p>
        </p:txBody>
      </p:sp>
      <p:sp>
        <p:nvSpPr>
          <p:cNvPr id="11" name="AutoShape 6"/>
          <p:cNvSpPr>
            <a:spLocks noChangeArrowheads="1"/>
          </p:cNvSpPr>
          <p:nvPr/>
        </p:nvSpPr>
        <p:spPr bwMode="auto">
          <a:xfrm rot="10800000">
            <a:off x="7524328" y="1916832"/>
            <a:ext cx="1152126" cy="208823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zh-TW" altLang="en-US"/>
          </a:p>
        </p:txBody>
      </p:sp>
      <p:sp>
        <p:nvSpPr>
          <p:cNvPr id="12" name="Text Box 4"/>
          <p:cNvSpPr txBox="1">
            <a:spLocks noChangeArrowheads="1"/>
          </p:cNvSpPr>
          <p:nvPr/>
        </p:nvSpPr>
        <p:spPr bwMode="auto">
          <a:xfrm>
            <a:off x="3851920" y="2960948"/>
            <a:ext cx="3528392" cy="1296144"/>
          </a:xfrm>
          <a:prstGeom prst="rect">
            <a:avLst/>
          </a:prstGeom>
          <a:ln>
            <a:headEnd/>
            <a:tailEnd/>
          </a:ln>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lstStyle/>
          <a:p>
            <a:pPr>
              <a:lnSpc>
                <a:spcPct val="96000"/>
              </a:lnSpc>
            </a:pPr>
            <a:r>
              <a:rPr lang="zh-TW" altLang="en-US" sz="2400" b="1" dirty="0">
                <a:solidFill>
                  <a:srgbClr val="FF0000"/>
                </a:solidFill>
                <a:latin typeface="+mj-ea"/>
                <a:ea typeface="+mj-ea"/>
                <a:cs typeface="新細明體" pitchFamily="18" charset="-120"/>
              </a:rPr>
              <a:t>四</a:t>
            </a:r>
            <a:r>
              <a:rPr lang="zh-TW" altLang="en-US" sz="2400" b="1" dirty="0" smtClean="0">
                <a:solidFill>
                  <a:srgbClr val="FF0000"/>
                </a:solidFill>
                <a:latin typeface="+mj-ea"/>
                <a:ea typeface="+mj-ea"/>
                <a:cs typeface="新細明體" pitchFamily="18" charset="-120"/>
              </a:rPr>
              <a:t>、</a:t>
            </a:r>
            <a:r>
              <a:rPr lang="en-US" altLang="zh-TW" sz="2400" b="1" dirty="0" smtClean="0">
                <a:solidFill>
                  <a:srgbClr val="FF0000"/>
                </a:solidFill>
                <a:latin typeface="+mj-ea"/>
                <a:ea typeface="+mj-ea"/>
                <a:cs typeface="新細明體" pitchFamily="18" charset="-120"/>
              </a:rPr>
              <a:t>2012</a:t>
            </a:r>
            <a:r>
              <a:rPr lang="zh-TW" altLang="en-US" sz="2400" b="1" dirty="0" smtClean="0">
                <a:solidFill>
                  <a:srgbClr val="FF0000"/>
                </a:solidFill>
                <a:latin typeface="+mj-ea"/>
                <a:ea typeface="+mj-ea"/>
                <a:cs typeface="新細明體" pitchFamily="18" charset="-120"/>
              </a:rPr>
              <a:t>年</a:t>
            </a:r>
            <a:endParaRPr lang="en-US" altLang="zh-CN" sz="2400" b="1" dirty="0">
              <a:solidFill>
                <a:srgbClr val="FF0000"/>
              </a:solidFill>
              <a:latin typeface="+mj-ea"/>
              <a:ea typeface="+mj-ea"/>
              <a:cs typeface="新細明體" pitchFamily="18" charset="-120"/>
            </a:endParaRPr>
          </a:p>
          <a:p>
            <a:pPr>
              <a:lnSpc>
                <a:spcPct val="96000"/>
              </a:lnSpc>
            </a:pPr>
            <a:r>
              <a:rPr lang="en-US" altLang="zh-TW" sz="2000" b="1" u="sng" dirty="0" err="1" smtClean="0">
                <a:hlinkClick r:id="rId4"/>
              </a:rPr>
              <a:t>PChome</a:t>
            </a:r>
            <a:r>
              <a:rPr lang="en-US" altLang="zh-TW" sz="2000" b="1" u="sng" dirty="0" smtClean="0">
                <a:hlinkClick r:id="rId4"/>
              </a:rPr>
              <a:t> US</a:t>
            </a:r>
            <a:r>
              <a:rPr lang="zh-TW" altLang="en-US" sz="2000" b="1" u="sng" dirty="0" smtClean="0"/>
              <a:t> </a:t>
            </a:r>
            <a:r>
              <a:rPr lang="zh-TW" altLang="en-US" sz="2000" b="1" dirty="0" smtClean="0"/>
              <a:t>上線，邁向國際，</a:t>
            </a:r>
            <a:endParaRPr lang="en-US" altLang="zh-TW" sz="2000" b="1" dirty="0" smtClean="0"/>
          </a:p>
          <a:p>
            <a:pPr>
              <a:lnSpc>
                <a:spcPct val="96000"/>
              </a:lnSpc>
            </a:pPr>
            <a:r>
              <a:rPr lang="zh-TW" altLang="en-US" sz="2000" b="1" dirty="0" smtClean="0"/>
              <a:t>服務北美地區華人。</a:t>
            </a:r>
            <a:endParaRPr lang="en-US" altLang="zh-TW" sz="2000" b="1" dirty="0" smtClean="0"/>
          </a:p>
          <a:p>
            <a:pPr>
              <a:lnSpc>
                <a:spcPct val="96000"/>
              </a:lnSpc>
            </a:pPr>
            <a:endParaRPr lang="en-US" altLang="zh-TW" sz="2000" b="1" dirty="0" smtClean="0"/>
          </a:p>
          <a:p>
            <a:pPr>
              <a:lnSpc>
                <a:spcPct val="96000"/>
              </a:lnSpc>
            </a:pPr>
            <a:endParaRPr lang="zh-TW" sz="1400" b="1" dirty="0">
              <a:ea typeface="SimSun" pitchFamily="2" charset="-122"/>
              <a:cs typeface="新細明體" pitchFamily="18" charset="-120"/>
            </a:endParaRPr>
          </a:p>
        </p:txBody>
      </p:sp>
      <p:sp>
        <p:nvSpPr>
          <p:cNvPr id="13"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3</a:t>
            </a:r>
            <a:endParaRPr lang="en-US" altLang="ja-JP" dirty="0">
              <a:solidFill>
                <a:schemeClr val="tx1"/>
              </a:solidFill>
            </a:endParaRPr>
          </a:p>
        </p:txBody>
      </p:sp>
      <p:pic>
        <p:nvPicPr>
          <p:cNvPr id="14" name="圖片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Tree>
    <p:extLst>
      <p:ext uri="{BB962C8B-B14F-4D97-AF65-F5344CB8AC3E}">
        <p14:creationId xmlns:p14="http://schemas.microsoft.com/office/powerpoint/2010/main" xmlns="" val="502660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064896" cy="838200"/>
          </a:xfrm>
        </p:spPr>
        <p:txBody>
          <a:bodyPr>
            <a:normAutofit fontScale="90000"/>
          </a:bodyPr>
          <a:lstStyle/>
          <a:p>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貳</a:t>
            </a:r>
            <a:r>
              <a:rPr lang="en-US" altLang="zh-TW" b="1" cap="none" dirty="0">
                <a:solidFill>
                  <a:srgbClr val="C00000"/>
                </a:solidFill>
                <a:effectLst>
                  <a:outerShdw blurRad="38100" dist="38100" dir="2700000" algn="tl">
                    <a:srgbClr val="000000">
                      <a:alpha val="43137"/>
                    </a:srgbClr>
                  </a:outerShdw>
                </a:effectLst>
                <a:latin typeface="Wide Latin" pitchFamily="18" charset="0"/>
              </a:rPr>
              <a:t>)</a:t>
            </a:r>
            <a:r>
              <a:rPr lang="zh-TW" altLang="en-US" sz="4000" b="1" dirty="0">
                <a:solidFill>
                  <a:schemeClr val="tx1"/>
                </a:solidFill>
                <a:latin typeface="+mj-ea"/>
              </a:rPr>
              <a:t>經營再造認知期</a:t>
            </a:r>
            <a:r>
              <a:rPr lang="en-US" altLang="zh-TW" sz="4000" b="1" dirty="0">
                <a:solidFill>
                  <a:schemeClr val="tx1"/>
                </a:solidFill>
                <a:latin typeface="+mj-ea"/>
              </a:rPr>
              <a:t>/</a:t>
            </a:r>
            <a:r>
              <a:rPr lang="zh-TW" altLang="en-US" sz="3100" b="1" dirty="0" smtClean="0">
                <a:solidFill>
                  <a:srgbClr val="FF0000"/>
                </a:solidFill>
                <a:latin typeface="+mj-ea"/>
              </a:rPr>
              <a:t>問題共識</a:t>
            </a:r>
            <a:r>
              <a:rPr lang="en-US" altLang="zh-TW" sz="3100" b="1" dirty="0" smtClean="0">
                <a:solidFill>
                  <a:srgbClr val="002060"/>
                </a:solidFill>
                <a:latin typeface="+mj-ea"/>
              </a:rPr>
              <a:t>,</a:t>
            </a:r>
            <a:r>
              <a:rPr lang="zh-TW" altLang="en-US" sz="3100" b="1" dirty="0" smtClean="0">
                <a:solidFill>
                  <a:srgbClr val="FF0000"/>
                </a:solidFill>
                <a:latin typeface="+mj-ea"/>
              </a:rPr>
              <a:t>追求卓越</a:t>
            </a:r>
            <a:r>
              <a:rPr lang="en-US" altLang="zh-TW" sz="1800" b="1" dirty="0" smtClean="0">
                <a:solidFill>
                  <a:schemeClr val="accent2">
                    <a:lumMod val="75000"/>
                  </a:schemeClr>
                </a:solidFill>
                <a:latin typeface="+mj-ea"/>
              </a:rPr>
              <a:t>(3/3</a:t>
            </a:r>
            <a:r>
              <a:rPr lang="en-US" altLang="zh-TW" sz="1800" b="1" dirty="0">
                <a:solidFill>
                  <a:schemeClr val="accent2">
                    <a:lumMod val="75000"/>
                  </a:schemeClr>
                </a:solidFill>
                <a:latin typeface="+mj-ea"/>
              </a:rPr>
              <a:t>)</a:t>
            </a:r>
            <a:endParaRPr lang="en-US" sz="1800" b="1" dirty="0">
              <a:solidFill>
                <a:srgbClr val="FF0000"/>
              </a:solidFill>
              <a:latin typeface="+mj-ea"/>
            </a:endParaRPr>
          </a:p>
        </p:txBody>
      </p:sp>
      <p:pic>
        <p:nvPicPr>
          <p:cNvPr id="6" name="圖片 5" descr="http://search.pchome.com.tw/html/img/logo/pchomesearchlogoL.png">
            <a:hlinkClick r:id="rId2" tooltip="&quot;回PChome&quot;"/>
          </p:cNvPr>
          <p:cNvPicPr/>
          <p:nvPr/>
        </p:nvPicPr>
        <p:blipFill>
          <a:blip r:embed="rId3" cstate="print"/>
          <a:srcRect/>
          <a:stretch>
            <a:fillRect/>
          </a:stretch>
        </p:blipFill>
        <p:spPr bwMode="auto">
          <a:xfrm>
            <a:off x="1187624" y="1772816"/>
            <a:ext cx="2592288" cy="36004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7" name="矩形 6"/>
          <p:cNvSpPr/>
          <p:nvPr/>
        </p:nvSpPr>
        <p:spPr>
          <a:xfrm>
            <a:off x="755576" y="2204864"/>
            <a:ext cx="345638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spcBef>
                <a:spcPct val="20000"/>
              </a:spcBef>
            </a:pPr>
            <a:r>
              <a:rPr lang="zh-TW" altLang="en-US" sz="2000" b="1" dirty="0" smtClean="0">
                <a:solidFill>
                  <a:schemeClr val="bg1"/>
                </a:solidFill>
                <a:latin typeface="Times New Roman" pitchFamily="18" charset="0"/>
                <a:ea typeface="標楷體" pitchFamily="65" charset="-120"/>
              </a:rPr>
              <a:t>    </a:t>
            </a:r>
            <a:r>
              <a:rPr lang="zh-TW" altLang="en-US" sz="2400" b="1" dirty="0" smtClean="0">
                <a:solidFill>
                  <a:schemeClr val="bg1"/>
                </a:solidFill>
                <a:latin typeface="Times New Roman" pitchFamily="18" charset="0"/>
                <a:ea typeface="標楷體" pitchFamily="65" charset="-120"/>
              </a:rPr>
              <a:t>問題共識</a:t>
            </a:r>
            <a:endParaRPr lang="zh-TW" altLang="en-US" sz="2400" b="1" dirty="0">
              <a:solidFill>
                <a:schemeClr val="bg1"/>
              </a:solidFill>
              <a:latin typeface="Times New Roman" pitchFamily="18" charset="0"/>
              <a:ea typeface="標楷體" pitchFamily="65" charset="-120"/>
            </a:endParaRPr>
          </a:p>
        </p:txBody>
      </p:sp>
      <p:sp>
        <p:nvSpPr>
          <p:cNvPr id="8" name="Text Box 3"/>
          <p:cNvSpPr txBox="1">
            <a:spLocks noChangeArrowheads="1"/>
          </p:cNvSpPr>
          <p:nvPr/>
        </p:nvSpPr>
        <p:spPr bwMode="auto">
          <a:xfrm>
            <a:off x="755576" y="2780928"/>
            <a:ext cx="3456384" cy="7200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lvl="0"/>
            <a:r>
              <a:rPr lang="zh-TW" altLang="en-US" sz="2400" b="1" dirty="0" smtClean="0">
                <a:solidFill>
                  <a:srgbClr val="002060"/>
                </a:solidFill>
              </a:rPr>
              <a:t>網路購物 </a:t>
            </a:r>
            <a:r>
              <a:rPr lang="en-US" altLang="zh-TW" sz="2400" b="1" dirty="0" smtClean="0">
                <a:solidFill>
                  <a:srgbClr val="002060"/>
                </a:solidFill>
              </a:rPr>
              <a:t>=</a:t>
            </a:r>
            <a:r>
              <a:rPr lang="zh-TW" altLang="en-US" sz="2400" b="1" dirty="0" smtClean="0">
                <a:solidFill>
                  <a:srgbClr val="002060"/>
                </a:solidFill>
              </a:rPr>
              <a:t>太慢 </a:t>
            </a:r>
            <a:r>
              <a:rPr lang="en-US" altLang="zh-TW" sz="2400" b="1" dirty="0" smtClean="0">
                <a:solidFill>
                  <a:srgbClr val="002060"/>
                </a:solidFill>
              </a:rPr>
              <a:t>+</a:t>
            </a:r>
            <a:r>
              <a:rPr lang="zh-TW" altLang="en-US" sz="2400" b="1" dirty="0" smtClean="0">
                <a:solidFill>
                  <a:srgbClr val="002060"/>
                </a:solidFill>
              </a:rPr>
              <a:t> 太貴</a:t>
            </a:r>
            <a:endParaRPr lang="en-US" altLang="zh-TW" sz="2400" b="1" dirty="0">
              <a:solidFill>
                <a:srgbClr val="002060"/>
              </a:solidFill>
            </a:endParaRPr>
          </a:p>
        </p:txBody>
      </p:sp>
      <p:sp>
        <p:nvSpPr>
          <p:cNvPr id="9" name="流程圖: 多重文件 8"/>
          <p:cNvSpPr/>
          <p:nvPr/>
        </p:nvSpPr>
        <p:spPr>
          <a:xfrm>
            <a:off x="539552" y="3789040"/>
            <a:ext cx="3744416" cy="2664296"/>
          </a:xfrm>
          <a:prstGeom prst="flowChartMultidocument">
            <a:avLst/>
          </a:prstGeom>
        </p:spPr>
        <p:style>
          <a:lnRef idx="1">
            <a:schemeClr val="dk1"/>
          </a:lnRef>
          <a:fillRef idx="3">
            <a:schemeClr val="dk1"/>
          </a:fillRef>
          <a:effectRef idx="2">
            <a:schemeClr val="dk1"/>
          </a:effectRef>
          <a:fontRef idx="minor">
            <a:schemeClr val="lt1"/>
          </a:fontRef>
        </p:style>
        <p:txBody>
          <a:bodyPr rtlCol="0" anchor="ctr"/>
          <a:lstStyle/>
          <a:p>
            <a:pPr marL="457200" indent="-457200">
              <a:buFont typeface="Arial" panose="020B0604020202020204" pitchFamily="34" charset="0"/>
              <a:buChar char="•"/>
            </a:pPr>
            <a:r>
              <a:rPr lang="en-US" altLang="zh-TW" b="1" dirty="0" smtClean="0"/>
              <a:t>24H</a:t>
            </a:r>
            <a:r>
              <a:rPr lang="zh-TW" altLang="en-US" b="1" dirty="0" smtClean="0"/>
              <a:t>送達，</a:t>
            </a:r>
            <a:r>
              <a:rPr lang="zh-TW" altLang="en-US" b="1" dirty="0" smtClean="0">
                <a:solidFill>
                  <a:srgbClr val="FFFF00"/>
                </a:solidFill>
              </a:rPr>
              <a:t>遲到</a:t>
            </a:r>
            <a:r>
              <a:rPr lang="zh-TW" altLang="en-US" b="1" dirty="0" smtClean="0"/>
              <a:t>送</a:t>
            </a:r>
            <a:r>
              <a:rPr lang="en-US" altLang="zh-TW" b="1" dirty="0" smtClean="0"/>
              <a:t>100</a:t>
            </a:r>
            <a:r>
              <a:rPr lang="zh-TW" altLang="en-US" b="1" dirty="0" smtClean="0"/>
              <a:t>元。</a:t>
            </a:r>
            <a:endParaRPr lang="en-US" altLang="zh-TW" b="1" dirty="0" smtClean="0"/>
          </a:p>
          <a:p>
            <a:pPr marL="457200" indent="-457200">
              <a:buFont typeface="Arial" panose="020B0604020202020204" pitchFamily="34" charset="0"/>
              <a:buChar char="•"/>
            </a:pPr>
            <a:r>
              <a:rPr lang="zh-TW" altLang="en-US" b="1" dirty="0" smtClean="0"/>
              <a:t>運費讓消費者猶豫，是虛擬網路上不確定的因素，</a:t>
            </a:r>
            <a:endParaRPr lang="en-US" altLang="zh-TW" b="1" dirty="0" smtClean="0"/>
          </a:p>
          <a:p>
            <a:pPr marL="457200" indent="-457200">
              <a:buFont typeface="Arial" panose="020B0604020202020204" pitchFamily="34" charset="0"/>
              <a:buChar char="•"/>
            </a:pPr>
            <a:r>
              <a:rPr lang="en-US" altLang="zh-TW" b="1" dirty="0" smtClean="0"/>
              <a:t>490</a:t>
            </a:r>
            <a:r>
              <a:rPr lang="zh-TW" altLang="en-US" b="1" dirty="0" smtClean="0"/>
              <a:t>元免運費</a:t>
            </a:r>
            <a:endParaRPr lang="en-US" altLang="zh-TW" b="1" dirty="0"/>
          </a:p>
        </p:txBody>
      </p:sp>
      <p:pic>
        <p:nvPicPr>
          <p:cNvPr id="10" name="Picture 2" descr="https://encrypted-tbn0.gstatic.com/images?q=tbn:ANd9GcTPBfNjRoiZS6bTedzJZF2VfXBCrPFE2YCiW9I7eyfdjHTBXjYN">
            <a:hlinkClick r:id="rId4"/>
          </p:cNvPr>
          <p:cNvPicPr>
            <a:picLocks noChangeAspect="1" noChangeArrowheads="1"/>
          </p:cNvPicPr>
          <p:nvPr/>
        </p:nvPicPr>
        <p:blipFill>
          <a:blip r:embed="rId5" cstate="print"/>
          <a:srcRect/>
          <a:stretch>
            <a:fillRect/>
          </a:stretch>
        </p:blipFill>
        <p:spPr bwMode="auto">
          <a:xfrm>
            <a:off x="5076056" y="1340768"/>
            <a:ext cx="3456384" cy="792088"/>
          </a:xfrm>
          <a:prstGeom prst="rect">
            <a:avLst/>
          </a:prstGeom>
          <a:noFill/>
        </p:spPr>
      </p:pic>
      <p:sp>
        <p:nvSpPr>
          <p:cNvPr id="11" name="矩形 10"/>
          <p:cNvSpPr/>
          <p:nvPr/>
        </p:nvSpPr>
        <p:spPr>
          <a:xfrm>
            <a:off x="5076056" y="2060848"/>
            <a:ext cx="345638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20000"/>
              </a:spcBef>
            </a:pPr>
            <a:r>
              <a:rPr lang="zh-TW" altLang="en-US" sz="3200" b="1" dirty="0" smtClean="0">
                <a:solidFill>
                  <a:srgbClr val="FF0000"/>
                </a:solidFill>
                <a:latin typeface="Times New Roman" pitchFamily="18" charset="0"/>
                <a:ea typeface="標楷體" pitchFamily="65" charset="-120"/>
              </a:rPr>
              <a:t>          </a:t>
            </a:r>
            <a:r>
              <a:rPr lang="zh-TW" altLang="en-US" sz="2400" b="1" dirty="0" smtClean="0">
                <a:solidFill>
                  <a:srgbClr val="FF0000"/>
                </a:solidFill>
                <a:latin typeface="標楷體" pitchFamily="65" charset="-120"/>
                <a:ea typeface="標楷體" pitchFamily="65" charset="-120"/>
              </a:rPr>
              <a:t>追求卓越</a:t>
            </a:r>
            <a:endParaRPr lang="zh-TW" altLang="en-US" sz="2400" b="1" dirty="0">
              <a:solidFill>
                <a:srgbClr val="FF0000"/>
              </a:solidFill>
              <a:latin typeface="標楷體" pitchFamily="65" charset="-120"/>
              <a:ea typeface="標楷體" pitchFamily="65" charset="-120"/>
            </a:endParaRPr>
          </a:p>
        </p:txBody>
      </p:sp>
      <p:sp>
        <p:nvSpPr>
          <p:cNvPr id="12" name="Text Box 3"/>
          <p:cNvSpPr txBox="1">
            <a:spLocks noChangeArrowheads="1"/>
          </p:cNvSpPr>
          <p:nvPr/>
        </p:nvSpPr>
        <p:spPr bwMode="auto">
          <a:xfrm>
            <a:off x="5076056" y="2780928"/>
            <a:ext cx="3456384" cy="72008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lvl="0"/>
            <a:r>
              <a:rPr lang="zh-TW" altLang="en-US" sz="2400" b="1" dirty="0" smtClean="0">
                <a:solidFill>
                  <a:srgbClr val="002060"/>
                </a:solidFill>
              </a:rPr>
              <a:t>      </a:t>
            </a:r>
            <a:r>
              <a:rPr lang="en-US" altLang="zh-TW" sz="2400" b="1" dirty="0" smtClean="0">
                <a:solidFill>
                  <a:srgbClr val="002060"/>
                </a:solidFill>
              </a:rPr>
              <a:t>1.</a:t>
            </a:r>
            <a:r>
              <a:rPr lang="zh-TW" altLang="en-US" sz="2400" b="1" dirty="0" smtClean="0">
                <a:solidFill>
                  <a:srgbClr val="002060"/>
                </a:solidFill>
              </a:rPr>
              <a:t>運用網路技術</a:t>
            </a:r>
            <a:endParaRPr lang="en-US" altLang="zh-TW" sz="2400" b="1" dirty="0" smtClean="0">
              <a:solidFill>
                <a:srgbClr val="002060"/>
              </a:solidFill>
            </a:endParaRPr>
          </a:p>
          <a:p>
            <a:pPr lvl="0"/>
            <a:r>
              <a:rPr lang="zh-TW" altLang="en-US" sz="2400" b="1" dirty="0" smtClean="0">
                <a:solidFill>
                  <a:srgbClr val="002060"/>
                </a:solidFill>
              </a:rPr>
              <a:t>       </a:t>
            </a:r>
            <a:r>
              <a:rPr lang="en-US" altLang="zh-TW" sz="2400" b="1" dirty="0" smtClean="0">
                <a:solidFill>
                  <a:srgbClr val="002060"/>
                </a:solidFill>
              </a:rPr>
              <a:t>2.</a:t>
            </a:r>
            <a:r>
              <a:rPr lang="zh-TW" altLang="en-US" sz="2400" b="1" dirty="0" smtClean="0">
                <a:solidFill>
                  <a:srgbClr val="002060"/>
                </a:solidFill>
              </a:rPr>
              <a:t>應用創新</a:t>
            </a:r>
            <a:endParaRPr lang="en-US" altLang="zh-TW" sz="2400" b="1" dirty="0" smtClean="0">
              <a:solidFill>
                <a:srgbClr val="002060"/>
              </a:solidFill>
            </a:endParaRPr>
          </a:p>
          <a:p>
            <a:pPr lvl="0"/>
            <a:endParaRPr lang="en-US" altLang="zh-TW" sz="2400" b="1" dirty="0">
              <a:solidFill>
                <a:srgbClr val="002060"/>
              </a:solidFill>
            </a:endParaRPr>
          </a:p>
        </p:txBody>
      </p:sp>
      <p:sp>
        <p:nvSpPr>
          <p:cNvPr id="15" name="流程圖: 多重文件 14"/>
          <p:cNvSpPr/>
          <p:nvPr/>
        </p:nvSpPr>
        <p:spPr>
          <a:xfrm>
            <a:off x="5004048" y="3717032"/>
            <a:ext cx="3744416" cy="2736304"/>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marL="457200" indent="-457200">
              <a:buFont typeface="Arial" panose="020B0604020202020204" pitchFamily="34" charset="0"/>
              <a:buChar char="•"/>
            </a:pPr>
            <a:endParaRPr lang="en-US" altLang="zh-TW" b="1" dirty="0"/>
          </a:p>
        </p:txBody>
      </p:sp>
      <p:sp>
        <p:nvSpPr>
          <p:cNvPr id="16" name="矩形 15"/>
          <p:cNvSpPr/>
          <p:nvPr/>
        </p:nvSpPr>
        <p:spPr>
          <a:xfrm>
            <a:off x="5004048" y="4221088"/>
            <a:ext cx="4139952" cy="1938992"/>
          </a:xfrm>
          <a:prstGeom prst="rect">
            <a:avLst/>
          </a:prstGeom>
        </p:spPr>
        <p:txBody>
          <a:bodyPr wrap="square">
            <a:spAutoFit/>
          </a:bodyPr>
          <a:lstStyle/>
          <a:p>
            <a:pPr marL="457200" indent="-457200"/>
            <a:r>
              <a:rPr lang="en-US" altLang="zh-TW" sz="1200" b="1" dirty="0" smtClean="0"/>
              <a:t>* 24H</a:t>
            </a:r>
            <a:r>
              <a:rPr lang="zh-TW" altLang="en-US" sz="1200" b="1" dirty="0" smtClean="0"/>
              <a:t>送達，遲到送</a:t>
            </a:r>
            <a:r>
              <a:rPr lang="en-US" altLang="zh-TW" sz="1200" b="1" dirty="0" smtClean="0"/>
              <a:t>100</a:t>
            </a:r>
            <a:r>
              <a:rPr lang="zh-TW" altLang="en-US" sz="1200" b="1" dirty="0" smtClean="0"/>
              <a:t>元。</a:t>
            </a:r>
            <a:endParaRPr lang="en-US" altLang="zh-TW" sz="1200" b="1" dirty="0" smtClean="0"/>
          </a:p>
          <a:p>
            <a:pPr marL="457200" indent="-457200"/>
            <a:r>
              <a:rPr lang="en-US" altLang="zh-TW" sz="1200" b="1" dirty="0" smtClean="0"/>
              <a:t>* </a:t>
            </a:r>
            <a:r>
              <a:rPr lang="zh-TW" altLang="en-US" sz="1200" b="1" dirty="0" smtClean="0"/>
              <a:t>平時準送率</a:t>
            </a:r>
            <a:r>
              <a:rPr lang="en-US" altLang="zh-TW" sz="1200" b="1" dirty="0" smtClean="0">
                <a:solidFill>
                  <a:srgbClr val="FF0000"/>
                </a:solidFill>
              </a:rPr>
              <a:t>99.7%</a:t>
            </a:r>
            <a:r>
              <a:rPr lang="zh-TW" altLang="en-US" sz="1200" b="1" dirty="0" smtClean="0"/>
              <a:t>，颱風天準送率降至</a:t>
            </a:r>
            <a:r>
              <a:rPr lang="en-US" altLang="zh-TW" sz="1200" b="1" dirty="0" smtClean="0"/>
              <a:t>97%</a:t>
            </a:r>
            <a:r>
              <a:rPr lang="zh-TW" altLang="en-US" sz="1200" b="1" dirty="0" smtClean="0"/>
              <a:t>，</a:t>
            </a:r>
            <a:endParaRPr lang="en-US" altLang="zh-TW" sz="1200" b="1" dirty="0" smtClean="0"/>
          </a:p>
          <a:p>
            <a:pPr marL="457200" indent="-457200"/>
            <a:r>
              <a:rPr lang="en-US" altLang="zh-TW" sz="1200" b="1" dirty="0" smtClean="0"/>
              <a:t>   </a:t>
            </a:r>
            <a:r>
              <a:rPr lang="zh-TW" altLang="en-US" sz="1200" b="1" dirty="0" smtClean="0"/>
              <a:t>以</a:t>
            </a:r>
            <a:r>
              <a:rPr lang="en-US" altLang="zh-TW" sz="1200" b="1" dirty="0" smtClean="0"/>
              <a:t>10000</a:t>
            </a:r>
            <a:r>
              <a:rPr lang="zh-TW" altLang="en-US" sz="1200" b="1" dirty="0" smtClean="0"/>
              <a:t>件</a:t>
            </a:r>
            <a:r>
              <a:rPr lang="en-US" altLang="zh-TW" sz="1200" b="1" dirty="0" smtClean="0"/>
              <a:t>/</a:t>
            </a:r>
            <a:r>
              <a:rPr lang="zh-TW" altLang="en-US" sz="1200" b="1" dirty="0" smtClean="0"/>
              <a:t>天，</a:t>
            </a:r>
            <a:r>
              <a:rPr lang="en-US" altLang="zh-TW" sz="1200" b="1" dirty="0" smtClean="0"/>
              <a:t>3%</a:t>
            </a:r>
            <a:r>
              <a:rPr lang="zh-TW" altLang="en-US" sz="1200" b="1" dirty="0" smtClean="0"/>
              <a:t>遲送為</a:t>
            </a:r>
            <a:r>
              <a:rPr lang="en-US" altLang="zh-TW" sz="1200" b="1" dirty="0" smtClean="0"/>
              <a:t>300</a:t>
            </a:r>
            <a:r>
              <a:rPr lang="zh-TW" altLang="en-US" sz="1200" b="1" dirty="0" smtClean="0"/>
              <a:t>件，約賠</a:t>
            </a:r>
            <a:endParaRPr lang="en-US" altLang="zh-TW" sz="1200" b="1" dirty="0" smtClean="0"/>
          </a:p>
          <a:p>
            <a:pPr marL="457200" indent="-457200"/>
            <a:r>
              <a:rPr lang="en-US" altLang="zh-TW" sz="1200" b="1" dirty="0" smtClean="0"/>
              <a:t>   30,000</a:t>
            </a:r>
            <a:r>
              <a:rPr lang="zh-TW" altLang="en-US" sz="1200" b="1" dirty="0" smtClean="0"/>
              <a:t>元，但運費讓消費者猶豫，是虛擬網路</a:t>
            </a:r>
            <a:endParaRPr lang="en-US" altLang="zh-TW" sz="1200" b="1" dirty="0" smtClean="0"/>
          </a:p>
          <a:p>
            <a:pPr marL="457200" indent="-457200"/>
            <a:r>
              <a:rPr lang="en-US" altLang="zh-TW" sz="1200" b="1" dirty="0" smtClean="0"/>
              <a:t>   </a:t>
            </a:r>
            <a:r>
              <a:rPr lang="zh-TW" altLang="en-US" sz="1200" b="1" dirty="0" smtClean="0"/>
              <a:t>上不確定的因素，</a:t>
            </a:r>
            <a:r>
              <a:rPr lang="en-US" altLang="zh-TW" sz="1200" b="1" dirty="0" smtClean="0"/>
              <a:t>490</a:t>
            </a:r>
            <a:r>
              <a:rPr lang="zh-TW" altLang="en-US" sz="1200" b="1" dirty="0" smtClean="0"/>
              <a:t>元免運費</a:t>
            </a:r>
            <a:endParaRPr lang="en-US" altLang="zh-TW" sz="1200" b="1" dirty="0" smtClean="0"/>
          </a:p>
          <a:p>
            <a:pPr marL="457200" indent="-457200"/>
            <a:r>
              <a:rPr lang="en-US" altLang="zh-TW" sz="1200" b="1" dirty="0" smtClean="0"/>
              <a:t>* </a:t>
            </a:r>
            <a:r>
              <a:rPr lang="zh-TW" altLang="en-US" sz="1200" b="1" dirty="0" smtClean="0"/>
              <a:t>處理一張</a:t>
            </a:r>
            <a:r>
              <a:rPr lang="en-US" altLang="zh-TW" sz="1200" b="1" dirty="0" smtClean="0"/>
              <a:t>Order</a:t>
            </a:r>
            <a:r>
              <a:rPr lang="zh-TW" altLang="en-US" sz="1200" b="1" dirty="0" smtClean="0"/>
              <a:t>含運費，成本約</a:t>
            </a:r>
            <a:r>
              <a:rPr lang="en-US" altLang="zh-TW" sz="1200" b="1" dirty="0" smtClean="0"/>
              <a:t>100</a:t>
            </a:r>
            <a:r>
              <a:rPr lang="zh-TW" altLang="en-US" sz="1200" b="1" dirty="0" smtClean="0"/>
              <a:t>元，平均</a:t>
            </a:r>
            <a:endParaRPr lang="en-US" altLang="zh-TW" sz="1200" b="1" dirty="0" smtClean="0"/>
          </a:p>
          <a:p>
            <a:pPr marL="457200" indent="-457200"/>
            <a:r>
              <a:rPr lang="zh-TW" altLang="en-US" sz="1200" b="1" dirty="0" smtClean="0"/>
              <a:t>   單筆消費金額</a:t>
            </a:r>
            <a:r>
              <a:rPr lang="en-US" altLang="zh-TW" sz="1200" b="1" dirty="0" smtClean="0"/>
              <a:t>520</a:t>
            </a:r>
            <a:r>
              <a:rPr lang="zh-TW" altLang="en-US" sz="1200" b="1" dirty="0" smtClean="0"/>
              <a:t>元，</a:t>
            </a:r>
            <a:r>
              <a:rPr lang="en-US" altLang="zh-TW" sz="1200" b="1" dirty="0" smtClean="0"/>
              <a:t>20%</a:t>
            </a:r>
            <a:r>
              <a:rPr lang="zh-TW" altLang="en-US" sz="1200" b="1" dirty="0" smtClean="0"/>
              <a:t>為自行吸收之成本。</a:t>
            </a:r>
            <a:endParaRPr lang="en-US" altLang="zh-TW" sz="1200" b="1" dirty="0" smtClean="0"/>
          </a:p>
          <a:p>
            <a:pPr marL="457200" indent="-457200"/>
            <a:r>
              <a:rPr lang="en-US" altLang="zh-TW" sz="1200" b="1" dirty="0" smtClean="0"/>
              <a:t>   </a:t>
            </a:r>
            <a:r>
              <a:rPr lang="zh-TW" altLang="en-US" sz="1200" b="1" dirty="0" smtClean="0"/>
              <a:t>因為免運費吸引消費者相信</a:t>
            </a:r>
            <a:r>
              <a:rPr lang="en-US" altLang="zh-TW" sz="1200" b="1" dirty="0" smtClean="0"/>
              <a:t>PCHOME</a:t>
            </a:r>
            <a:r>
              <a:rPr lang="zh-TW" altLang="en-US" sz="1200" b="1" dirty="0" smtClean="0"/>
              <a:t>平台，</a:t>
            </a:r>
            <a:endParaRPr lang="en-US" altLang="zh-TW" sz="1200" b="1" dirty="0" smtClean="0"/>
          </a:p>
          <a:p>
            <a:pPr marL="457200" indent="-457200"/>
            <a:r>
              <a:rPr lang="en-US" altLang="zh-TW" sz="1200" b="1" dirty="0" smtClean="0"/>
              <a:t>   </a:t>
            </a:r>
            <a:r>
              <a:rPr lang="zh-TW" altLang="en-US" sz="1200" b="1" dirty="0" smtClean="0"/>
              <a:t>一年半後，平均單筆消費金額上升至</a:t>
            </a:r>
            <a:r>
              <a:rPr lang="en-US" altLang="zh-TW" sz="1200" b="1" dirty="0" smtClean="0"/>
              <a:t>3700</a:t>
            </a:r>
            <a:r>
              <a:rPr lang="zh-TW" altLang="en-US" sz="1200" b="1" dirty="0" smtClean="0"/>
              <a:t>元，</a:t>
            </a:r>
            <a:endParaRPr lang="en-US" altLang="zh-TW" sz="1200" b="1" dirty="0" smtClean="0"/>
          </a:p>
          <a:p>
            <a:pPr marL="457200" indent="-457200"/>
            <a:r>
              <a:rPr lang="en-US" altLang="zh-TW" sz="1200" b="1" dirty="0" smtClean="0"/>
              <a:t>   </a:t>
            </a:r>
            <a:r>
              <a:rPr lang="zh-TW" altLang="en-US" sz="1200" b="1" dirty="0" smtClean="0"/>
              <a:t>自行吸收之成本從</a:t>
            </a:r>
            <a:r>
              <a:rPr lang="en-US" altLang="zh-TW" sz="1200" b="1" dirty="0" smtClean="0"/>
              <a:t>20% --&gt; 3%</a:t>
            </a:r>
            <a:endParaRPr lang="en-US" altLang="zh-TW" sz="1200" b="1" dirty="0"/>
          </a:p>
        </p:txBody>
      </p:sp>
      <p:sp>
        <p:nvSpPr>
          <p:cNvPr id="18"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4</a:t>
            </a:r>
            <a:endParaRPr lang="en-US" altLang="ja-JP" dirty="0">
              <a:solidFill>
                <a:schemeClr val="tx1"/>
              </a:solidFill>
            </a:endParaRPr>
          </a:p>
        </p:txBody>
      </p:sp>
      <p:pic>
        <p:nvPicPr>
          <p:cNvPr id="14" name="圖片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Tree>
    <p:extLst>
      <p:ext uri="{BB962C8B-B14F-4D97-AF65-F5344CB8AC3E}">
        <p14:creationId xmlns:p14="http://schemas.microsoft.com/office/powerpoint/2010/main" xmlns="" val="117277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接點 24"/>
          <p:cNvCxnSpPr>
            <a:endCxn id="26" idx="0"/>
          </p:cNvCxnSpPr>
          <p:nvPr/>
        </p:nvCxnSpPr>
        <p:spPr>
          <a:xfrm>
            <a:off x="4521861" y="2715654"/>
            <a:ext cx="0" cy="356113"/>
          </a:xfrm>
          <a:prstGeom prst="line">
            <a:avLst/>
          </a:prstGeom>
          <a:ln>
            <a:headEnd type="none" w="med" len="med"/>
            <a:tailEnd type="non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sp>
        <p:nvSpPr>
          <p:cNvPr id="2" name="標題 1"/>
          <p:cNvSpPr>
            <a:spLocks noGrp="1"/>
          </p:cNvSpPr>
          <p:nvPr>
            <p:ph type="title"/>
          </p:nvPr>
        </p:nvSpPr>
        <p:spPr>
          <a:xfrm>
            <a:off x="582516" y="332656"/>
            <a:ext cx="7687890" cy="838200"/>
          </a:xfrm>
          <a:effectLst>
            <a:reflection blurRad="6350" stA="52000" endA="300" endPos="35000" dir="5400000" sy="-100000" algn="bl" rotWithShape="0"/>
          </a:effectLst>
        </p:spPr>
        <p:txBody>
          <a:bodyPr>
            <a:normAutofit/>
          </a:bodyPr>
          <a:lstStyle/>
          <a:p>
            <a:pPr lvl="0"/>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a:solidFill>
                  <a:srgbClr val="C00000"/>
                </a:solidFill>
                <a:effectLst>
                  <a:outerShdw blurRad="38100" dist="38100" dir="2700000" algn="tl">
                    <a:srgbClr val="000000">
                      <a:alpha val="43137"/>
                    </a:srgbClr>
                  </a:outerShdw>
                </a:effectLst>
                <a:latin typeface="Wide Latin" pitchFamily="18" charset="0"/>
              </a:rPr>
              <a:t>參</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dirty="0">
                <a:solidFill>
                  <a:schemeClr val="tx1"/>
                </a:solidFill>
                <a:latin typeface="+mj-ea"/>
              </a:rPr>
              <a:t>經營再造準備</a:t>
            </a:r>
            <a:r>
              <a:rPr lang="zh-TW" altLang="en-US" b="1" dirty="0" smtClean="0">
                <a:solidFill>
                  <a:schemeClr val="tx1"/>
                </a:solidFill>
                <a:latin typeface="+mj-ea"/>
              </a:rPr>
              <a:t>期</a:t>
            </a:r>
            <a:r>
              <a:rPr lang="en-US" altLang="zh-TW" sz="1600" b="1" dirty="0" smtClean="0">
                <a:solidFill>
                  <a:srgbClr val="C00000"/>
                </a:solidFill>
                <a:latin typeface="+mj-ea"/>
              </a:rPr>
              <a:t>(1/6)</a:t>
            </a:r>
            <a:endParaRPr lang="zh-TW" altLang="en-US" sz="1600" b="1" dirty="0">
              <a:solidFill>
                <a:srgbClr val="C00000"/>
              </a:solidFill>
              <a:latin typeface="+mj-ea"/>
            </a:endParaRPr>
          </a:p>
        </p:txBody>
      </p:sp>
      <p:sp>
        <p:nvSpPr>
          <p:cNvPr id="3" name="內容版面配置區 2"/>
          <p:cNvSpPr>
            <a:spLocks noGrp="1"/>
          </p:cNvSpPr>
          <p:nvPr>
            <p:ph idx="1"/>
          </p:nvPr>
        </p:nvSpPr>
        <p:spPr>
          <a:xfrm>
            <a:off x="628650" y="1340768"/>
            <a:ext cx="7886700" cy="4836195"/>
          </a:xfrm>
        </p:spPr>
        <p:txBody>
          <a:bodyPr/>
          <a:lstStyle/>
          <a:p>
            <a:pPr marL="0" indent="0">
              <a:buNone/>
            </a:pPr>
            <a:r>
              <a:rPr lang="en-US" altLang="zh-TW" b="1" i="1" dirty="0" err="1" smtClean="0">
                <a:solidFill>
                  <a:srgbClr val="FF0000"/>
                </a:solidFill>
                <a:effectLst>
                  <a:outerShdw blurRad="38100" dist="38100" dir="2700000" algn="tl">
                    <a:srgbClr val="000000">
                      <a:alpha val="43137"/>
                    </a:srgbClr>
                  </a:outerShdw>
                </a:effectLst>
                <a:latin typeface="Wide Latin" pitchFamily="18" charset="0"/>
              </a:rPr>
              <a:t>PChome</a:t>
            </a:r>
            <a:r>
              <a:rPr lang="zh-TW" altLang="en-US" b="1" i="1" dirty="0" smtClean="0">
                <a:solidFill>
                  <a:srgbClr val="FF0000"/>
                </a:solidFill>
                <a:effectLst>
                  <a:outerShdw blurRad="38100" dist="38100" dir="2700000" algn="tl">
                    <a:srgbClr val="000000">
                      <a:alpha val="43137"/>
                    </a:srgbClr>
                  </a:outerShdw>
                </a:effectLst>
                <a:latin typeface="Wide Latin" pitchFamily="18" charset="0"/>
              </a:rPr>
              <a:t> </a:t>
            </a:r>
            <a:r>
              <a:rPr lang="zh-TW" altLang="en-US" sz="2400" b="1" i="1" dirty="0" smtClean="0">
                <a:solidFill>
                  <a:srgbClr val="FF0000"/>
                </a:solidFill>
                <a:effectLst>
                  <a:outerShdw blurRad="38100" dist="38100" dir="2700000" algn="tl">
                    <a:srgbClr val="000000">
                      <a:alpha val="43137"/>
                    </a:srgbClr>
                  </a:outerShdw>
                </a:effectLst>
                <a:latin typeface="Wide Latin" pitchFamily="18" charset="0"/>
              </a:rPr>
              <a:t> </a:t>
            </a:r>
            <a:r>
              <a:rPr lang="zh-TW" altLang="en-US" sz="2800" b="1" dirty="0">
                <a:solidFill>
                  <a:schemeClr val="tx1"/>
                </a:solidFill>
                <a:latin typeface="+mj-ea"/>
              </a:rPr>
              <a:t>如何達到創新</a:t>
            </a:r>
            <a:r>
              <a:rPr lang="zh-TW" altLang="en-US" sz="2800" b="1" dirty="0" smtClean="0">
                <a:solidFill>
                  <a:schemeClr val="tx1"/>
                </a:solidFill>
                <a:latin typeface="+mj-ea"/>
              </a:rPr>
              <a:t>的</a:t>
            </a:r>
            <a:r>
              <a:rPr lang="zh-TW" altLang="en-US" sz="2800" b="1" dirty="0" smtClean="0">
                <a:solidFill>
                  <a:srgbClr val="FF0000"/>
                </a:solidFill>
                <a:latin typeface="+mj-ea"/>
              </a:rPr>
              <a:t>核心要素</a:t>
            </a:r>
            <a:endParaRPr lang="zh-TW" altLang="en-US" b="1" dirty="0">
              <a:solidFill>
                <a:srgbClr val="FF0000"/>
              </a:solidFill>
            </a:endParaRPr>
          </a:p>
        </p:txBody>
      </p:sp>
      <p:sp>
        <p:nvSpPr>
          <p:cNvPr id="6" name="Oval 4"/>
          <p:cNvSpPr>
            <a:spLocks noChangeArrowheads="1"/>
          </p:cNvSpPr>
          <p:nvPr/>
        </p:nvSpPr>
        <p:spPr bwMode="gray">
          <a:xfrm>
            <a:off x="2129556" y="5448188"/>
            <a:ext cx="4884887" cy="1103656"/>
          </a:xfrm>
          <a:prstGeom prst="ellipse">
            <a:avLst/>
          </a:prstGeom>
          <a:ln/>
          <a:extLst>
            <a:ext uri="{91240B29-F687-4F45-9708-019B960494DF}">
              <a14:hiddenLine xmlns:a14="http://schemas.microsoft.com/office/drawing/2010/main" xmlns="" w="25400" algn="ctr">
                <a:solidFill>
                  <a:srgbClr val="FFFFFF"/>
                </a:solidFill>
                <a:round/>
                <a:headEnd/>
                <a:tailEnd/>
              </a14:hiddenLine>
            </a:ext>
          </a:extLst>
        </p:spPr>
        <p:style>
          <a:lnRef idx="0">
            <a:schemeClr val="accent3"/>
          </a:lnRef>
          <a:fillRef idx="3">
            <a:schemeClr val="accent3"/>
          </a:fillRef>
          <a:effectRef idx="3">
            <a:schemeClr val="accent3"/>
          </a:effectRef>
          <a:fontRef idx="minor">
            <a:schemeClr val="lt1"/>
          </a:fontRef>
        </p:style>
        <p:txBody>
          <a:bodyPr lIns="45720" tIns="44450" rIns="45720" bIns="44450" anchor="ctr" anchorCtr="1"/>
          <a:lstStyle/>
          <a:p>
            <a:endParaRPr lang="zh-TW" altLang="en-US"/>
          </a:p>
        </p:txBody>
      </p:sp>
      <p:sp>
        <p:nvSpPr>
          <p:cNvPr id="16" name="Oval 4"/>
          <p:cNvSpPr>
            <a:spLocks noChangeArrowheads="1"/>
          </p:cNvSpPr>
          <p:nvPr/>
        </p:nvSpPr>
        <p:spPr bwMode="gray">
          <a:xfrm>
            <a:off x="2712488" y="5710509"/>
            <a:ext cx="2417184" cy="546121"/>
          </a:xfrm>
          <a:prstGeom prst="ellipse">
            <a:avLst/>
          </a:prstGeom>
          <a:solidFill>
            <a:schemeClr val="tx1">
              <a:lumMod val="65000"/>
              <a:lumOff val="35000"/>
            </a:schemeClr>
          </a:solidFill>
          <a:ln>
            <a:noFill/>
          </a:ln>
          <a:effectLst>
            <a:outerShdw dist="107763" dir="2700000" algn="ctr" rotWithShape="0">
              <a:schemeClr val="bg2">
                <a:alpha val="50000"/>
              </a:schemeClr>
            </a:outerShdw>
          </a:effectLst>
        </p:spPr>
        <p:txBody>
          <a:bodyPr lIns="45720" tIns="44450" rIns="45720" bIns="44450" anchor="ctr" anchorCtr="1"/>
          <a:lstStyle/>
          <a:p>
            <a:endParaRPr lang="zh-TW" altLang="en-US"/>
          </a:p>
        </p:txBody>
      </p:sp>
      <p:sp>
        <p:nvSpPr>
          <p:cNvPr id="17" name="Oval 4"/>
          <p:cNvSpPr>
            <a:spLocks noChangeArrowheads="1"/>
          </p:cNvSpPr>
          <p:nvPr/>
        </p:nvSpPr>
        <p:spPr bwMode="gray">
          <a:xfrm>
            <a:off x="3973563" y="5888519"/>
            <a:ext cx="918871" cy="190100"/>
          </a:xfrm>
          <a:prstGeom prst="ellipse">
            <a:avLst/>
          </a:prstGeom>
          <a:solidFill>
            <a:schemeClr val="tx1"/>
          </a:solidFill>
          <a:ln>
            <a:noFill/>
          </a:ln>
          <a:effectLst/>
        </p:spPr>
        <p:txBody>
          <a:bodyPr lIns="45720" tIns="44450" rIns="45720" bIns="44450" anchor="ctr" anchorCtr="1"/>
          <a:lstStyle/>
          <a:p>
            <a:endParaRPr lang="zh-TW" altLang="en-US"/>
          </a:p>
        </p:txBody>
      </p:sp>
      <p:sp>
        <p:nvSpPr>
          <p:cNvPr id="22" name="矩形 21"/>
          <p:cNvSpPr/>
          <p:nvPr/>
        </p:nvSpPr>
        <p:spPr>
          <a:xfrm>
            <a:off x="3584247" y="2237819"/>
            <a:ext cx="1952660" cy="624198"/>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6" name="Line 13"/>
          <p:cNvSpPr>
            <a:spLocks noChangeShapeType="1"/>
          </p:cNvSpPr>
          <p:nvPr/>
        </p:nvSpPr>
        <p:spPr bwMode="auto">
          <a:xfrm>
            <a:off x="4521861" y="3071767"/>
            <a:ext cx="2492581" cy="246597"/>
          </a:xfrm>
          <a:prstGeom prst="line">
            <a:avLst/>
          </a:prstGeom>
          <a:ln>
            <a:headEnd type="none" w="med" len="med"/>
            <a:tailEnd type="non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zh-TW" altLang="en-US"/>
          </a:p>
        </p:txBody>
      </p:sp>
      <p:sp>
        <p:nvSpPr>
          <p:cNvPr id="28" name="Line 13"/>
          <p:cNvSpPr>
            <a:spLocks noChangeShapeType="1"/>
          </p:cNvSpPr>
          <p:nvPr/>
        </p:nvSpPr>
        <p:spPr bwMode="auto">
          <a:xfrm flipV="1">
            <a:off x="2129556" y="3064971"/>
            <a:ext cx="2394164" cy="289344"/>
          </a:xfrm>
          <a:prstGeom prst="line">
            <a:avLst/>
          </a:prstGeom>
          <a:ln>
            <a:headEnd type="none" w="med" len="med"/>
            <a:tailEnd type="non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zh-TW" altLang="en-US"/>
          </a:p>
        </p:txBody>
      </p:sp>
      <p:sp>
        <p:nvSpPr>
          <p:cNvPr id="30" name="矩形 29"/>
          <p:cNvSpPr/>
          <p:nvPr/>
        </p:nvSpPr>
        <p:spPr>
          <a:xfrm>
            <a:off x="3208055" y="5789307"/>
            <a:ext cx="702066" cy="369332"/>
          </a:xfrm>
          <a:prstGeom prst="rect">
            <a:avLst/>
          </a:prstGeom>
        </p:spPr>
        <p:txBody>
          <a:bodyPr wrap="square">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市場</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1" name="矩形 30"/>
          <p:cNvSpPr/>
          <p:nvPr/>
        </p:nvSpPr>
        <p:spPr>
          <a:xfrm>
            <a:off x="5484508" y="5798903"/>
            <a:ext cx="1219995" cy="369332"/>
          </a:xfrm>
          <a:prstGeom prst="rect">
            <a:avLst/>
          </a:prstGeom>
        </p:spPr>
        <p:txBody>
          <a:bodyPr wrap="square">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國際環境</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2" name="Line 10"/>
          <p:cNvSpPr>
            <a:spLocks noChangeShapeType="1"/>
          </p:cNvSpPr>
          <p:nvPr/>
        </p:nvSpPr>
        <p:spPr bwMode="auto">
          <a:xfrm flipH="1" flipV="1">
            <a:off x="3479006" y="3603623"/>
            <a:ext cx="984980" cy="2396393"/>
          </a:xfrm>
          <a:prstGeom prst="line">
            <a:avLst/>
          </a:prstGeom>
          <a:ln>
            <a:headEnd type="none" w="med" len="med"/>
            <a:tailEnd type="non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zh-TW" altLang="en-US"/>
          </a:p>
        </p:txBody>
      </p:sp>
      <p:sp>
        <p:nvSpPr>
          <p:cNvPr id="13" name="Line 11"/>
          <p:cNvSpPr>
            <a:spLocks noChangeShapeType="1"/>
          </p:cNvSpPr>
          <p:nvPr/>
        </p:nvSpPr>
        <p:spPr bwMode="auto">
          <a:xfrm flipH="1" flipV="1">
            <a:off x="1974374" y="4289608"/>
            <a:ext cx="2453610" cy="1731679"/>
          </a:xfrm>
          <a:prstGeom prst="line">
            <a:avLst/>
          </a:prstGeom>
          <a:ln>
            <a:headEnd type="none" w="med" len="med"/>
            <a:tailEnd type="non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zh-TW" altLang="en-US"/>
          </a:p>
        </p:txBody>
      </p:sp>
      <p:sp>
        <p:nvSpPr>
          <p:cNvPr id="14" name="Line 12"/>
          <p:cNvSpPr>
            <a:spLocks noChangeShapeType="1"/>
          </p:cNvSpPr>
          <p:nvPr/>
        </p:nvSpPr>
        <p:spPr bwMode="auto">
          <a:xfrm flipV="1">
            <a:off x="4431994" y="3854325"/>
            <a:ext cx="1123210" cy="2145691"/>
          </a:xfrm>
          <a:prstGeom prst="line">
            <a:avLst/>
          </a:prstGeom>
          <a:ln>
            <a:headEnd type="none" w="med" len="med"/>
            <a:tailEnd type="non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zh-TW" altLang="en-US"/>
          </a:p>
        </p:txBody>
      </p:sp>
      <p:sp>
        <p:nvSpPr>
          <p:cNvPr id="15" name="Line 13"/>
          <p:cNvSpPr>
            <a:spLocks noChangeShapeType="1"/>
          </p:cNvSpPr>
          <p:nvPr/>
        </p:nvSpPr>
        <p:spPr bwMode="auto">
          <a:xfrm flipV="1">
            <a:off x="4426461" y="4209942"/>
            <a:ext cx="2743163" cy="1826627"/>
          </a:xfrm>
          <a:prstGeom prst="line">
            <a:avLst/>
          </a:prstGeom>
          <a:ln>
            <a:headEnd type="none" w="med" len="med"/>
            <a:tailEnd type="none" w="med" len="me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txBody>
          <a:bodyPr/>
          <a:lstStyle/>
          <a:p>
            <a:endParaRPr lang="zh-TW" altLang="en-US"/>
          </a:p>
        </p:txBody>
      </p:sp>
      <p:sp>
        <p:nvSpPr>
          <p:cNvPr id="5" name="Oval 3"/>
          <p:cNvSpPr>
            <a:spLocks noChangeArrowheads="1"/>
          </p:cNvSpPr>
          <p:nvPr/>
        </p:nvSpPr>
        <p:spPr bwMode="gray">
          <a:xfrm>
            <a:off x="1127814" y="3514452"/>
            <a:ext cx="6861478" cy="1565457"/>
          </a:xfrm>
          <a:prstGeom prst="ellipse">
            <a:avLst/>
          </a:prstGeom>
          <a:ln/>
          <a:extLst>
            <a:ext uri="{91240B29-F687-4F45-9708-019B960494DF}">
              <a14:hiddenLine xmlns:a14="http://schemas.microsoft.com/office/drawing/2010/main" xmlns="" w="25400" algn="ctr">
                <a:solidFill>
                  <a:srgbClr val="FFFFFF"/>
                </a:solidFill>
                <a:round/>
                <a:headEnd/>
                <a:tailEnd/>
              </a14:hiddenLine>
            </a:ext>
          </a:extLst>
        </p:spPr>
        <p:style>
          <a:lnRef idx="1">
            <a:schemeClr val="accent2"/>
          </a:lnRef>
          <a:fillRef idx="2">
            <a:schemeClr val="accent2"/>
          </a:fillRef>
          <a:effectRef idx="1">
            <a:schemeClr val="accent2"/>
          </a:effectRef>
          <a:fontRef idx="minor">
            <a:schemeClr val="dk1"/>
          </a:fontRef>
        </p:style>
        <p:txBody>
          <a:bodyPr lIns="45720" tIns="44450" rIns="45720" bIns="44450" anchor="ctr" anchorCtr="1"/>
          <a:lstStyle/>
          <a:p>
            <a:endParaRPr lang="zh-TW" altLang="en-US"/>
          </a:p>
        </p:txBody>
      </p:sp>
      <p:sp>
        <p:nvSpPr>
          <p:cNvPr id="8" name="Oval 6"/>
          <p:cNvSpPr>
            <a:spLocks noChangeArrowheads="1"/>
          </p:cNvSpPr>
          <p:nvPr/>
        </p:nvSpPr>
        <p:spPr bwMode="gray">
          <a:xfrm>
            <a:off x="1891849" y="4649695"/>
            <a:ext cx="1033707" cy="108999"/>
          </a:xfrm>
          <a:prstGeom prst="ellipse">
            <a:avLst/>
          </a:prstGeom>
          <a:solidFill>
            <a:schemeClr val="bg1"/>
          </a:solidFill>
          <a:ln>
            <a:noFill/>
          </a:ln>
          <a:effectLst/>
        </p:spPr>
        <p:txBody>
          <a:bodyPr lIns="45720" tIns="44450" rIns="45720" bIns="44450" anchor="ctr" anchorCtr="1"/>
          <a:lstStyle/>
          <a:p>
            <a:endParaRPr lang="zh-TW" altLang="en-US"/>
          </a:p>
        </p:txBody>
      </p:sp>
      <p:sp>
        <p:nvSpPr>
          <p:cNvPr id="9" name="Oval 7"/>
          <p:cNvSpPr>
            <a:spLocks noChangeArrowheads="1"/>
          </p:cNvSpPr>
          <p:nvPr/>
        </p:nvSpPr>
        <p:spPr bwMode="gray">
          <a:xfrm>
            <a:off x="3199045" y="4660770"/>
            <a:ext cx="1033707" cy="108999"/>
          </a:xfrm>
          <a:prstGeom prst="ellipse">
            <a:avLst/>
          </a:prstGeom>
          <a:solidFill>
            <a:schemeClr val="bg1"/>
          </a:solidFill>
          <a:ln>
            <a:noFill/>
          </a:ln>
          <a:effectLst/>
        </p:spPr>
        <p:txBody>
          <a:bodyPr lIns="45720" tIns="44450" rIns="45720" bIns="44450" anchor="ctr" anchorCtr="1"/>
          <a:lstStyle/>
          <a:p>
            <a:endParaRPr lang="zh-TW" altLang="en-US"/>
          </a:p>
        </p:txBody>
      </p:sp>
      <p:sp>
        <p:nvSpPr>
          <p:cNvPr id="10" name="Oval 8"/>
          <p:cNvSpPr>
            <a:spLocks noChangeArrowheads="1"/>
          </p:cNvSpPr>
          <p:nvPr/>
        </p:nvSpPr>
        <p:spPr bwMode="gray">
          <a:xfrm>
            <a:off x="4757018" y="4671012"/>
            <a:ext cx="1033707" cy="108999"/>
          </a:xfrm>
          <a:prstGeom prst="ellipse">
            <a:avLst/>
          </a:prstGeom>
          <a:solidFill>
            <a:schemeClr val="bg1"/>
          </a:solidFill>
          <a:ln>
            <a:noFill/>
          </a:ln>
          <a:effectLst/>
        </p:spPr>
        <p:txBody>
          <a:bodyPr lIns="45720" tIns="44450" rIns="45720" bIns="44450" anchor="ctr" anchorCtr="1"/>
          <a:lstStyle/>
          <a:p>
            <a:endParaRPr lang="zh-TW" altLang="en-US"/>
          </a:p>
        </p:txBody>
      </p:sp>
      <p:sp>
        <p:nvSpPr>
          <p:cNvPr id="11" name="Oval 9"/>
          <p:cNvSpPr>
            <a:spLocks noChangeArrowheads="1"/>
          </p:cNvSpPr>
          <p:nvPr/>
        </p:nvSpPr>
        <p:spPr bwMode="gray">
          <a:xfrm>
            <a:off x="6141972" y="4658415"/>
            <a:ext cx="1033707" cy="108999"/>
          </a:xfrm>
          <a:prstGeom prst="ellipse">
            <a:avLst/>
          </a:prstGeom>
          <a:solidFill>
            <a:schemeClr val="bg1"/>
          </a:solidFill>
          <a:ln>
            <a:noFill/>
          </a:ln>
          <a:effectLst/>
        </p:spPr>
        <p:txBody>
          <a:bodyPr lIns="45720" tIns="44450" rIns="45720" bIns="44450" anchor="ctr" anchorCtr="1"/>
          <a:lstStyle/>
          <a:p>
            <a:endParaRPr lang="zh-TW" altLang="en-US"/>
          </a:p>
        </p:txBody>
      </p:sp>
      <p:sp>
        <p:nvSpPr>
          <p:cNvPr id="18" name="矩形 17"/>
          <p:cNvSpPr/>
          <p:nvPr/>
        </p:nvSpPr>
        <p:spPr>
          <a:xfrm>
            <a:off x="1364275" y="3525919"/>
            <a:ext cx="1431312" cy="89621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001686" y="3531262"/>
            <a:ext cx="1431312" cy="89621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4619167" y="3515520"/>
            <a:ext cx="1431312" cy="89621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256578" y="3515520"/>
            <a:ext cx="1431312" cy="89621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1728898" y="3789599"/>
            <a:ext cx="702066" cy="369332"/>
          </a:xfrm>
          <a:prstGeom prst="rect">
            <a:avLst/>
          </a:prstGeom>
        </p:spPr>
        <p:txBody>
          <a:bodyPr wrap="square">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科技</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3186284" y="3671446"/>
            <a:ext cx="1053038" cy="646331"/>
          </a:xfrm>
          <a:prstGeom prst="rect">
            <a:avLst/>
          </a:prstGeom>
        </p:spPr>
        <p:txBody>
          <a:bodyPr wrap="square">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產品與服務</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808304" y="3662312"/>
            <a:ext cx="1053038" cy="646331"/>
          </a:xfrm>
          <a:prstGeom prst="rect">
            <a:avLst/>
          </a:prstGeom>
        </p:spPr>
        <p:txBody>
          <a:bodyPr wrap="square">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策略與結構</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6621201" y="3760943"/>
            <a:ext cx="702066" cy="369332"/>
          </a:xfrm>
          <a:prstGeom prst="rect">
            <a:avLst/>
          </a:prstGeom>
        </p:spPr>
        <p:txBody>
          <a:bodyPr wrap="square">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文化</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7" name="Line 12"/>
          <p:cNvSpPr>
            <a:spLocks noChangeShapeType="1"/>
          </p:cNvSpPr>
          <p:nvPr/>
        </p:nvSpPr>
        <p:spPr bwMode="auto">
          <a:xfrm flipV="1">
            <a:off x="5074085" y="4455433"/>
            <a:ext cx="185486" cy="324577"/>
          </a:xfrm>
          <a:prstGeom prst="line">
            <a:avLst/>
          </a:prstGeom>
          <a:noFill/>
          <a:ln w="38100">
            <a:solidFill>
              <a:srgbClr val="FF9900"/>
            </a:solidFill>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p>
        </p:txBody>
      </p:sp>
      <p:sp>
        <p:nvSpPr>
          <p:cNvPr id="38" name="Line 13"/>
          <p:cNvSpPr>
            <a:spLocks noChangeShapeType="1"/>
          </p:cNvSpPr>
          <p:nvPr/>
        </p:nvSpPr>
        <p:spPr bwMode="auto">
          <a:xfrm flipV="1">
            <a:off x="6307065" y="4422128"/>
            <a:ext cx="503310" cy="336565"/>
          </a:xfrm>
          <a:prstGeom prst="line">
            <a:avLst/>
          </a:prstGeom>
          <a:noFill/>
          <a:ln w="38100">
            <a:solidFill>
              <a:srgbClr val="FF9900"/>
            </a:solidFill>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p>
        </p:txBody>
      </p:sp>
      <p:sp>
        <p:nvSpPr>
          <p:cNvPr id="39" name="Line 10"/>
          <p:cNvSpPr>
            <a:spLocks noChangeShapeType="1"/>
          </p:cNvSpPr>
          <p:nvPr/>
        </p:nvSpPr>
        <p:spPr bwMode="auto">
          <a:xfrm flipH="1" flipV="1">
            <a:off x="3827645" y="4444282"/>
            <a:ext cx="132815" cy="323131"/>
          </a:xfrm>
          <a:prstGeom prst="line">
            <a:avLst/>
          </a:prstGeom>
          <a:noFill/>
          <a:ln w="38100">
            <a:solidFill>
              <a:srgbClr val="FF9900"/>
            </a:solidFill>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p>
        </p:txBody>
      </p:sp>
      <p:sp>
        <p:nvSpPr>
          <p:cNvPr id="40" name="Line 11"/>
          <p:cNvSpPr>
            <a:spLocks noChangeShapeType="1"/>
          </p:cNvSpPr>
          <p:nvPr/>
        </p:nvSpPr>
        <p:spPr bwMode="auto">
          <a:xfrm flipH="1" flipV="1">
            <a:off x="2193712" y="4433597"/>
            <a:ext cx="465625" cy="319893"/>
          </a:xfrm>
          <a:prstGeom prst="line">
            <a:avLst/>
          </a:prstGeom>
          <a:noFill/>
          <a:ln w="38100">
            <a:solidFill>
              <a:srgbClr val="FF9900"/>
            </a:solidFill>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p>
        </p:txBody>
      </p:sp>
      <p:sp>
        <p:nvSpPr>
          <p:cNvPr id="41" name="矩形 40"/>
          <p:cNvSpPr/>
          <p:nvPr/>
        </p:nvSpPr>
        <p:spPr>
          <a:xfrm>
            <a:off x="3901713" y="2373126"/>
            <a:ext cx="1313680" cy="369332"/>
          </a:xfrm>
          <a:prstGeom prst="rect">
            <a:avLst/>
          </a:prstGeom>
        </p:spPr>
        <p:txBody>
          <a:bodyPr wrap="square">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領導願景</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43"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5</a:t>
            </a:r>
            <a:endParaRPr lang="en-US" altLang="ja-JP" dirty="0">
              <a:solidFill>
                <a:schemeClr val="tx1"/>
              </a:solidFill>
            </a:endParaRPr>
          </a:p>
        </p:txBody>
      </p:sp>
      <p:pic>
        <p:nvPicPr>
          <p:cNvPr id="45" name="圖片 4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52" y="2047067"/>
            <a:ext cx="1069662" cy="2035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74464" y="1948019"/>
            <a:ext cx="1122098" cy="21246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13177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539552" y="260648"/>
            <a:ext cx="6779096" cy="841248"/>
          </a:xfrm>
        </p:spPr>
        <p:txBody>
          <a:bodyPr/>
          <a:lstStyle/>
          <a:p>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smtClean="0">
                <a:solidFill>
                  <a:srgbClr val="C00000"/>
                </a:solidFill>
                <a:effectLst>
                  <a:outerShdw blurRad="38100" dist="38100" dir="2700000" algn="tl">
                    <a:srgbClr val="000000">
                      <a:alpha val="43137"/>
                    </a:srgbClr>
                  </a:outerShdw>
                </a:effectLst>
                <a:latin typeface="Wide Latin" pitchFamily="18" charset="0"/>
              </a:rPr>
              <a:t>參</a:t>
            </a:r>
            <a:r>
              <a:rPr lang="en-US" altLang="zh-TW" b="1" cap="none" dirty="0" smtClean="0">
                <a:solidFill>
                  <a:srgbClr val="C00000"/>
                </a:solidFill>
                <a:effectLst>
                  <a:outerShdw blurRad="38100" dist="38100" dir="2700000" algn="tl">
                    <a:srgbClr val="000000">
                      <a:alpha val="43137"/>
                    </a:srgbClr>
                  </a:outerShdw>
                </a:effectLst>
                <a:latin typeface="Wide Latin" pitchFamily="18" charset="0"/>
              </a:rPr>
              <a:t>)</a:t>
            </a:r>
            <a:r>
              <a:rPr lang="zh-TW" altLang="en-US" b="1" cap="none" dirty="0" smtClean="0">
                <a:solidFill>
                  <a:srgbClr val="C00000"/>
                </a:solidFill>
                <a:effectLst>
                  <a:outerShdw blurRad="38100" dist="38100" dir="2700000" algn="tl">
                    <a:srgbClr val="000000">
                      <a:alpha val="43137"/>
                    </a:srgbClr>
                  </a:outerShdw>
                </a:effectLst>
                <a:latin typeface="Wide Latin" pitchFamily="18" charset="0"/>
              </a:rPr>
              <a:t> </a:t>
            </a:r>
            <a:r>
              <a:rPr lang="zh-TW" altLang="en-US" b="1" dirty="0" smtClean="0">
                <a:solidFill>
                  <a:schemeClr val="tx1"/>
                </a:solidFill>
                <a:latin typeface="+mj-ea"/>
              </a:rPr>
              <a:t>經營再造準備期</a:t>
            </a:r>
            <a:r>
              <a:rPr lang="en-US" altLang="zh-TW" sz="1600" b="1" dirty="0" smtClean="0">
                <a:solidFill>
                  <a:srgbClr val="C00000"/>
                </a:solidFill>
                <a:latin typeface="+mj-ea"/>
              </a:rPr>
              <a:t>(2/6)</a:t>
            </a:r>
            <a:endParaRPr lang="zh-TW" altLang="en-US" sz="1600" dirty="0">
              <a:solidFill>
                <a:schemeClr val="tx1"/>
              </a:solidFill>
            </a:endParaRPr>
          </a:p>
        </p:txBody>
      </p:sp>
      <p:sp>
        <p:nvSpPr>
          <p:cNvPr id="9" name="文字方塊 8"/>
          <p:cNvSpPr txBox="1"/>
          <p:nvPr/>
        </p:nvSpPr>
        <p:spPr>
          <a:xfrm>
            <a:off x="611560" y="1052736"/>
            <a:ext cx="8532440" cy="1138773"/>
          </a:xfrm>
          <a:prstGeom prst="rect">
            <a:avLst/>
          </a:prstGeom>
          <a:noFill/>
        </p:spPr>
        <p:txBody>
          <a:bodyPr wrap="square" rtlCol="0">
            <a:spAutoFit/>
          </a:bodyPr>
          <a:lstStyle/>
          <a:p>
            <a:r>
              <a:rPr lang="en-US" altLang="zh-TW" sz="2400" b="1" i="1" dirty="0" err="1" smtClean="0">
                <a:solidFill>
                  <a:srgbClr val="FF0000"/>
                </a:solidFill>
                <a:effectLst>
                  <a:outerShdw blurRad="38100" dist="38100" dir="2700000" algn="tl">
                    <a:srgbClr val="000000">
                      <a:alpha val="43137"/>
                    </a:srgbClr>
                  </a:outerShdw>
                </a:effectLst>
                <a:latin typeface="Wide Latin" pitchFamily="18" charset="0"/>
              </a:rPr>
              <a:t>PChome</a:t>
            </a:r>
            <a:r>
              <a:rPr lang="zh-TW" altLang="en-US" sz="2400" b="1" i="1" dirty="0" smtClean="0">
                <a:solidFill>
                  <a:srgbClr val="FF0000"/>
                </a:solidFill>
                <a:effectLst>
                  <a:outerShdw blurRad="38100" dist="38100" dir="2700000" algn="tl">
                    <a:srgbClr val="000000">
                      <a:alpha val="43137"/>
                    </a:srgbClr>
                  </a:outerShdw>
                </a:effectLst>
                <a:latin typeface="Wide Latin" pitchFamily="18" charset="0"/>
              </a:rPr>
              <a:t> </a:t>
            </a:r>
            <a:r>
              <a:rPr lang="zh-TW" altLang="en-US" sz="2400" b="1" dirty="0" smtClean="0">
                <a:solidFill>
                  <a:srgbClr val="FF0000"/>
                </a:solidFill>
                <a:effectLst>
                  <a:outerShdw blurRad="38100" dist="38100" dir="2700000" algn="tl">
                    <a:srgbClr val="000000">
                      <a:alpha val="43137"/>
                    </a:srgbClr>
                  </a:outerShdw>
                </a:effectLst>
                <a:latin typeface="+mj-ea"/>
                <a:ea typeface="+mj-ea"/>
              </a:rPr>
              <a:t>到底要不要自己倉庫</a:t>
            </a:r>
            <a:r>
              <a:rPr lang="en-US" altLang="zh-TW" sz="2400" b="1" dirty="0" smtClean="0">
                <a:solidFill>
                  <a:srgbClr val="FF0000"/>
                </a:solidFill>
                <a:effectLst>
                  <a:outerShdw blurRad="38100" dist="38100" dir="2700000" algn="tl">
                    <a:srgbClr val="000000">
                      <a:alpha val="43137"/>
                    </a:srgbClr>
                  </a:outerShdw>
                </a:effectLst>
                <a:latin typeface="+mj-ea"/>
                <a:ea typeface="+mj-ea"/>
              </a:rPr>
              <a:t>?</a:t>
            </a:r>
          </a:p>
          <a:p>
            <a:r>
              <a:rPr lang="zh-TW" altLang="en-US" b="1" dirty="0" smtClean="0">
                <a:latin typeface="+mj-ea"/>
                <a:ea typeface="+mj-ea"/>
              </a:rPr>
              <a:t>為了要達成</a:t>
            </a:r>
            <a:r>
              <a:rPr lang="en-US" altLang="zh-TW" sz="2400" b="1" dirty="0" smtClean="0">
                <a:solidFill>
                  <a:srgbClr val="0070C0"/>
                </a:solidFill>
                <a:effectLst>
                  <a:outerShdw blurRad="38100" dist="38100" dir="2700000" algn="tl">
                    <a:srgbClr val="000000">
                      <a:alpha val="43137"/>
                    </a:srgbClr>
                  </a:outerShdw>
                </a:effectLst>
                <a:latin typeface="+mj-ea"/>
                <a:ea typeface="+mj-ea"/>
              </a:rPr>
              <a:t>24</a:t>
            </a:r>
            <a:r>
              <a:rPr lang="zh-TW" altLang="en-US" b="1" dirty="0" smtClean="0">
                <a:latin typeface="+mj-ea"/>
                <a:ea typeface="+mj-ea"/>
              </a:rPr>
              <a:t>小時的目標， 必需把</a:t>
            </a:r>
            <a:r>
              <a:rPr lang="zh-TW" altLang="zh-TW" b="1" dirty="0">
                <a:latin typeface="+mj-ea"/>
                <a:ea typeface="+mj-ea"/>
              </a:rPr>
              <a:t>供應商、倉儲、物流整合</a:t>
            </a:r>
            <a:r>
              <a:rPr lang="zh-TW" altLang="zh-TW" b="1" dirty="0" smtClean="0">
                <a:latin typeface="+mj-ea"/>
                <a:ea typeface="+mj-ea"/>
              </a:rPr>
              <a:t>起來</a:t>
            </a:r>
            <a:r>
              <a:rPr lang="zh-TW" altLang="en-US" b="1" dirty="0" smtClean="0">
                <a:latin typeface="+mj-ea"/>
                <a:ea typeface="+mj-ea"/>
              </a:rPr>
              <a:t>再加上資訊系統，創造出</a:t>
            </a:r>
            <a:r>
              <a:rPr lang="zh-TW" altLang="zh-TW" sz="2000" b="1" dirty="0" smtClean="0">
                <a:solidFill>
                  <a:srgbClr val="0070C0"/>
                </a:solidFill>
                <a:effectLst>
                  <a:outerShdw blurRad="38100" dist="38100" dir="2700000" algn="tl">
                    <a:srgbClr val="000000">
                      <a:alpha val="43137"/>
                    </a:srgbClr>
                  </a:outerShdw>
                </a:effectLst>
                <a:latin typeface="+mj-ea"/>
                <a:ea typeface="+mj-ea"/>
              </a:rPr>
              <a:t>『</a:t>
            </a:r>
            <a:r>
              <a:rPr lang="zh-TW" altLang="zh-TW" sz="2000" b="1" dirty="0">
                <a:solidFill>
                  <a:srgbClr val="0070C0"/>
                </a:solidFill>
                <a:effectLst>
                  <a:outerShdw blurRad="38100" dist="38100" dir="2700000" algn="tl">
                    <a:srgbClr val="000000">
                      <a:alpha val="43137"/>
                    </a:srgbClr>
                  </a:outerShdw>
                </a:effectLst>
                <a:latin typeface="+mj-ea"/>
                <a:ea typeface="+mj-ea"/>
              </a:rPr>
              <a:t>雲端物流配送系統</a:t>
            </a:r>
            <a:r>
              <a:rPr lang="zh-TW" altLang="zh-TW" sz="2000" b="1" dirty="0" smtClean="0">
                <a:solidFill>
                  <a:srgbClr val="0070C0"/>
                </a:solidFill>
                <a:effectLst>
                  <a:outerShdw blurRad="38100" dist="38100" dir="2700000" algn="tl">
                    <a:srgbClr val="000000">
                      <a:alpha val="43137"/>
                    </a:srgbClr>
                  </a:outerShdw>
                </a:effectLst>
                <a:latin typeface="+mj-ea"/>
                <a:ea typeface="+mj-ea"/>
              </a:rPr>
              <a:t>』</a:t>
            </a:r>
            <a:r>
              <a:rPr lang="zh-TW" altLang="en-US" sz="2000" b="1" dirty="0" smtClean="0">
                <a:solidFill>
                  <a:srgbClr val="0070C0"/>
                </a:solidFill>
                <a:effectLst>
                  <a:outerShdw blurRad="38100" dist="38100" dir="2700000" algn="tl">
                    <a:srgbClr val="000000">
                      <a:alpha val="43137"/>
                    </a:srgbClr>
                  </a:outerShdw>
                </a:effectLst>
                <a:latin typeface="+mj-ea"/>
                <a:ea typeface="+mj-ea"/>
              </a:rPr>
              <a:t> </a:t>
            </a:r>
            <a:r>
              <a:rPr lang="zh-TW" altLang="en-US" b="1" dirty="0" smtClean="0">
                <a:latin typeface="+mj-ea"/>
                <a:ea typeface="+mj-ea"/>
              </a:rPr>
              <a:t>。</a:t>
            </a:r>
            <a:endParaRPr lang="zh-TW" altLang="en-US" b="1" dirty="0">
              <a:latin typeface="+mj-ea"/>
              <a:ea typeface="+mj-ea"/>
            </a:endParaRPr>
          </a:p>
        </p:txBody>
      </p:sp>
      <p:sp>
        <p:nvSpPr>
          <p:cNvPr id="5" name="橢圓 4"/>
          <p:cNvSpPr/>
          <p:nvPr/>
        </p:nvSpPr>
        <p:spPr>
          <a:xfrm>
            <a:off x="611560" y="2204864"/>
            <a:ext cx="1562472" cy="914400"/>
          </a:xfrm>
          <a:prstGeom prst="ellipse">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b="1" dirty="0" err="1" smtClean="0">
                <a:solidFill>
                  <a:schemeClr val="tx1"/>
                </a:solidFill>
              </a:rPr>
              <a:t>PChome</a:t>
            </a:r>
            <a:r>
              <a:rPr lang="zh-TW" altLang="en-US" b="1" dirty="0" smtClean="0">
                <a:solidFill>
                  <a:schemeClr val="tx1"/>
                </a:solidFill>
              </a:rPr>
              <a:t>線上購物</a:t>
            </a:r>
            <a:endParaRPr lang="zh-TW" altLang="en-US" b="1" dirty="0">
              <a:solidFill>
                <a:schemeClr val="tx1"/>
              </a:solidFill>
            </a:endParaRPr>
          </a:p>
        </p:txBody>
      </p:sp>
      <p:sp>
        <p:nvSpPr>
          <p:cNvPr id="6" name="橢圓 5"/>
          <p:cNvSpPr/>
          <p:nvPr/>
        </p:nvSpPr>
        <p:spPr>
          <a:xfrm>
            <a:off x="539552" y="3789040"/>
            <a:ext cx="1584176" cy="914400"/>
          </a:xfrm>
          <a:prstGeom prst="ellipse">
            <a:avLst/>
          </a:prstGeom>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b="1" dirty="0" smtClean="0">
                <a:solidFill>
                  <a:schemeClr val="tx1"/>
                </a:solidFill>
              </a:rPr>
              <a:t>Yahoo</a:t>
            </a:r>
          </a:p>
          <a:p>
            <a:pPr algn="ctr"/>
            <a:r>
              <a:rPr lang="zh-TW" altLang="en-US" b="1" dirty="0" smtClean="0">
                <a:solidFill>
                  <a:schemeClr val="tx1"/>
                </a:solidFill>
              </a:rPr>
              <a:t>購物網</a:t>
            </a:r>
            <a:endParaRPr lang="zh-TW" altLang="en-US" b="1" dirty="0">
              <a:solidFill>
                <a:schemeClr val="tx1"/>
              </a:solidFill>
            </a:endParaRPr>
          </a:p>
        </p:txBody>
      </p:sp>
      <p:sp>
        <p:nvSpPr>
          <p:cNvPr id="7" name="橢圓 6"/>
          <p:cNvSpPr/>
          <p:nvPr/>
        </p:nvSpPr>
        <p:spPr>
          <a:xfrm>
            <a:off x="539552" y="5301208"/>
            <a:ext cx="1584176" cy="914400"/>
          </a:xfrm>
          <a:prstGeom prst="ellipse">
            <a:avLst/>
          </a:prstGeom>
          <a:scene3d>
            <a:camera prst="orthographicFront"/>
            <a:lightRig rig="threePt" dir="t"/>
          </a:scene3d>
          <a:sp3d>
            <a:bevelT w="139700" prst="cross"/>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smtClean="0">
                <a:solidFill>
                  <a:schemeClr val="tx1"/>
                </a:solidFill>
              </a:rPr>
              <a:t>博客來  網路書店</a:t>
            </a:r>
            <a:endParaRPr lang="zh-TW" altLang="en-US" b="1" dirty="0">
              <a:solidFill>
                <a:schemeClr val="tx1"/>
              </a:solidFill>
            </a:endParaRPr>
          </a:p>
        </p:txBody>
      </p:sp>
      <p:sp>
        <p:nvSpPr>
          <p:cNvPr id="10" name="向右箭號 9"/>
          <p:cNvSpPr/>
          <p:nvPr/>
        </p:nvSpPr>
        <p:spPr>
          <a:xfrm>
            <a:off x="2555776" y="1916832"/>
            <a:ext cx="4536504" cy="1440160"/>
          </a:xfrm>
          <a:prstGeom prst="rightArrow">
            <a:avLst/>
          </a:prstGeom>
          <a:effectLst>
            <a:glow rad="139700">
              <a:schemeClr val="accent3">
                <a:satMod val="175000"/>
                <a:alpha val="40000"/>
              </a:schemeClr>
            </a:glow>
            <a:outerShdw blurRad="76200" dist="50800" dir="5400000" rotWithShape="0">
              <a:srgbClr val="4E3B30">
                <a:alpha val="60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11" name="向右箭號 10"/>
          <p:cNvSpPr/>
          <p:nvPr/>
        </p:nvSpPr>
        <p:spPr>
          <a:xfrm>
            <a:off x="2555776" y="3429000"/>
            <a:ext cx="4536504" cy="1440160"/>
          </a:xfrm>
          <a:prstGeom prst="rightArrow">
            <a:avLst/>
          </a:prstGeom>
          <a:effectLst>
            <a:glow rad="139700">
              <a:schemeClr val="accent4">
                <a:satMod val="175000"/>
                <a:alpha val="40000"/>
              </a:schemeClr>
            </a:glow>
            <a:outerShdw blurRad="76200" dist="50800" dir="5400000" rotWithShape="0">
              <a:srgbClr val="4E3B30">
                <a:alpha val="60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2" name="向右箭號 11"/>
          <p:cNvSpPr/>
          <p:nvPr/>
        </p:nvSpPr>
        <p:spPr>
          <a:xfrm>
            <a:off x="2555776" y="5013176"/>
            <a:ext cx="4536504" cy="1440160"/>
          </a:xfrm>
          <a:prstGeom prst="rightArrow">
            <a:avLst/>
          </a:prstGeom>
          <a:effectLst>
            <a:glow rad="139700">
              <a:schemeClr val="accent6">
                <a:satMod val="175000"/>
                <a:alpha val="40000"/>
              </a:schemeClr>
            </a:glow>
            <a:outerShdw blurRad="76200" dist="50800" dir="5400000" rotWithShape="0">
              <a:srgbClr val="4E3B30">
                <a:alpha val="60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14" name="橢圓 13"/>
          <p:cNvSpPr/>
          <p:nvPr/>
        </p:nvSpPr>
        <p:spPr>
          <a:xfrm>
            <a:off x="7236296" y="3789040"/>
            <a:ext cx="1562472" cy="914400"/>
          </a:xfrm>
          <a:prstGeom prst="ellipse">
            <a:avLst/>
          </a:prstGeom>
          <a:scene3d>
            <a:camera prst="orthographicFront"/>
            <a:lightRig rig="threePt" dir="t"/>
          </a:scene3d>
          <a:sp3d>
            <a:bevelT w="139700" prst="cross"/>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smtClean="0">
                <a:solidFill>
                  <a:schemeClr val="tx1"/>
                </a:solidFill>
              </a:rPr>
              <a:t>消費者</a:t>
            </a:r>
            <a:endParaRPr lang="zh-TW" altLang="en-US" b="1" dirty="0">
              <a:solidFill>
                <a:schemeClr val="tx1"/>
              </a:solidFill>
            </a:endParaRPr>
          </a:p>
        </p:txBody>
      </p:sp>
      <p:sp>
        <p:nvSpPr>
          <p:cNvPr id="15" name="橢圓 14"/>
          <p:cNvSpPr/>
          <p:nvPr/>
        </p:nvSpPr>
        <p:spPr>
          <a:xfrm>
            <a:off x="7236296" y="5301208"/>
            <a:ext cx="1562472" cy="914400"/>
          </a:xfrm>
          <a:prstGeom prst="ellipse">
            <a:avLst/>
          </a:prstGeom>
          <a:scene3d>
            <a:camera prst="orthographicFront"/>
            <a:lightRig rig="threePt" dir="t"/>
          </a:scene3d>
          <a:sp3d>
            <a:bevelT w="139700" prst="cross"/>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b="1" dirty="0" smtClean="0">
                <a:solidFill>
                  <a:schemeClr val="tx1"/>
                </a:solidFill>
              </a:rPr>
              <a:t>7-11</a:t>
            </a:r>
            <a:r>
              <a:rPr lang="zh-TW" altLang="en-US" b="1" dirty="0" smtClean="0">
                <a:solidFill>
                  <a:schemeClr val="tx1"/>
                </a:solidFill>
              </a:rPr>
              <a:t>店舖</a:t>
            </a:r>
            <a:endParaRPr lang="zh-TW" altLang="en-US" b="1" dirty="0">
              <a:solidFill>
                <a:schemeClr val="tx1"/>
              </a:solidFill>
            </a:endParaRPr>
          </a:p>
        </p:txBody>
      </p:sp>
      <p:sp>
        <p:nvSpPr>
          <p:cNvPr id="16" name="橢圓 15"/>
          <p:cNvSpPr/>
          <p:nvPr/>
        </p:nvSpPr>
        <p:spPr>
          <a:xfrm>
            <a:off x="7236296" y="2276872"/>
            <a:ext cx="1562472" cy="914400"/>
          </a:xfrm>
          <a:prstGeom prst="ellipse">
            <a:avLst/>
          </a:prstGeom>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tx1"/>
                </a:solidFill>
              </a:rPr>
              <a:t>消費者</a:t>
            </a:r>
            <a:endParaRPr lang="zh-TW" altLang="en-US" b="1" dirty="0">
              <a:solidFill>
                <a:schemeClr val="tx1"/>
              </a:solidFill>
            </a:endParaRPr>
          </a:p>
        </p:txBody>
      </p:sp>
      <p:sp>
        <p:nvSpPr>
          <p:cNvPr id="17" name="矩形 16"/>
          <p:cNvSpPr/>
          <p:nvPr/>
        </p:nvSpPr>
        <p:spPr>
          <a:xfrm>
            <a:off x="2555776" y="2708920"/>
            <a:ext cx="914400" cy="2880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TW" altLang="en-US" b="1" dirty="0" smtClean="0">
                <a:solidFill>
                  <a:schemeClr val="tx1"/>
                </a:solidFill>
              </a:rPr>
              <a:t>接單</a:t>
            </a:r>
            <a:endParaRPr lang="zh-TW" altLang="en-US" b="1" dirty="0">
              <a:solidFill>
                <a:schemeClr val="tx1"/>
              </a:solidFill>
            </a:endParaRPr>
          </a:p>
        </p:txBody>
      </p:sp>
      <p:sp>
        <p:nvSpPr>
          <p:cNvPr id="18" name="矩形 17"/>
          <p:cNvSpPr/>
          <p:nvPr/>
        </p:nvSpPr>
        <p:spPr>
          <a:xfrm>
            <a:off x="2555776" y="4221088"/>
            <a:ext cx="914400" cy="2880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smtClean="0">
                <a:solidFill>
                  <a:schemeClr val="tx1"/>
                </a:solidFill>
              </a:rPr>
              <a:t>接單</a:t>
            </a:r>
            <a:endParaRPr lang="zh-TW" altLang="en-US" b="1" dirty="0">
              <a:solidFill>
                <a:schemeClr val="tx1"/>
              </a:solidFill>
            </a:endParaRPr>
          </a:p>
        </p:txBody>
      </p:sp>
      <p:sp>
        <p:nvSpPr>
          <p:cNvPr id="19" name="矩形 18"/>
          <p:cNvSpPr/>
          <p:nvPr/>
        </p:nvSpPr>
        <p:spPr>
          <a:xfrm>
            <a:off x="3491880" y="2708920"/>
            <a:ext cx="1512168" cy="2880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TW" altLang="en-US" b="1" dirty="0" smtClean="0">
                <a:solidFill>
                  <a:schemeClr val="tx1"/>
                </a:solidFill>
              </a:rPr>
              <a:t>倉儲物流</a:t>
            </a:r>
            <a:endParaRPr lang="zh-TW" altLang="en-US" b="1" dirty="0">
              <a:solidFill>
                <a:schemeClr val="tx1"/>
              </a:solidFill>
            </a:endParaRPr>
          </a:p>
        </p:txBody>
      </p:sp>
      <p:sp>
        <p:nvSpPr>
          <p:cNvPr id="20" name="矩形 19"/>
          <p:cNvSpPr/>
          <p:nvPr/>
        </p:nvSpPr>
        <p:spPr>
          <a:xfrm>
            <a:off x="5004048" y="2708920"/>
            <a:ext cx="1296144" cy="2880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TW" altLang="en-US" b="1" dirty="0" smtClean="0">
                <a:solidFill>
                  <a:schemeClr val="tx1"/>
                </a:solidFill>
              </a:rPr>
              <a:t>配送</a:t>
            </a:r>
            <a:endParaRPr lang="zh-TW" altLang="en-US" b="1" dirty="0">
              <a:solidFill>
                <a:schemeClr val="tx1"/>
              </a:solidFill>
            </a:endParaRPr>
          </a:p>
        </p:txBody>
      </p:sp>
      <p:sp>
        <p:nvSpPr>
          <p:cNvPr id="21" name="矩形 20"/>
          <p:cNvSpPr/>
          <p:nvPr/>
        </p:nvSpPr>
        <p:spPr>
          <a:xfrm>
            <a:off x="3491880" y="4221088"/>
            <a:ext cx="1512168" cy="2880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smtClean="0">
                <a:solidFill>
                  <a:schemeClr val="tx1"/>
                </a:solidFill>
              </a:rPr>
              <a:t>倉儲物流</a:t>
            </a:r>
            <a:endParaRPr lang="zh-TW" altLang="en-US" b="1" dirty="0">
              <a:solidFill>
                <a:schemeClr val="tx1"/>
              </a:solidFill>
            </a:endParaRPr>
          </a:p>
        </p:txBody>
      </p:sp>
      <p:sp>
        <p:nvSpPr>
          <p:cNvPr id="22" name="矩形 21"/>
          <p:cNvSpPr/>
          <p:nvPr/>
        </p:nvSpPr>
        <p:spPr>
          <a:xfrm>
            <a:off x="3491880" y="5805264"/>
            <a:ext cx="1512168" cy="2880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smtClean="0">
                <a:solidFill>
                  <a:schemeClr val="tx1"/>
                </a:solidFill>
              </a:rPr>
              <a:t>倉儲物流</a:t>
            </a:r>
            <a:endParaRPr lang="zh-TW" altLang="en-US" b="1" dirty="0">
              <a:solidFill>
                <a:schemeClr val="tx1"/>
              </a:solidFill>
            </a:endParaRPr>
          </a:p>
        </p:txBody>
      </p:sp>
      <p:sp>
        <p:nvSpPr>
          <p:cNvPr id="23" name="矩形 22"/>
          <p:cNvSpPr/>
          <p:nvPr/>
        </p:nvSpPr>
        <p:spPr>
          <a:xfrm>
            <a:off x="2555776" y="5805264"/>
            <a:ext cx="914400" cy="2880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smtClean="0">
                <a:solidFill>
                  <a:schemeClr val="tx1"/>
                </a:solidFill>
              </a:rPr>
              <a:t>接單</a:t>
            </a:r>
            <a:endParaRPr lang="zh-TW" altLang="en-US" b="1" dirty="0">
              <a:solidFill>
                <a:schemeClr val="tx1"/>
              </a:solidFill>
            </a:endParaRPr>
          </a:p>
        </p:txBody>
      </p:sp>
      <p:sp>
        <p:nvSpPr>
          <p:cNvPr id="24" name="矩形 23"/>
          <p:cNvSpPr/>
          <p:nvPr/>
        </p:nvSpPr>
        <p:spPr>
          <a:xfrm>
            <a:off x="5004048" y="4221088"/>
            <a:ext cx="1296144" cy="2880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smtClean="0">
                <a:solidFill>
                  <a:schemeClr val="tx1"/>
                </a:solidFill>
              </a:rPr>
              <a:t>配送</a:t>
            </a:r>
            <a:endParaRPr lang="zh-TW" altLang="en-US" b="1" dirty="0">
              <a:solidFill>
                <a:schemeClr val="tx1"/>
              </a:solidFill>
            </a:endParaRPr>
          </a:p>
        </p:txBody>
      </p:sp>
      <p:sp>
        <p:nvSpPr>
          <p:cNvPr id="25" name="矩形 24"/>
          <p:cNvSpPr/>
          <p:nvPr/>
        </p:nvSpPr>
        <p:spPr>
          <a:xfrm>
            <a:off x="5004048" y="5805264"/>
            <a:ext cx="1296144" cy="2880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smtClean="0">
                <a:solidFill>
                  <a:schemeClr val="tx1"/>
                </a:solidFill>
              </a:rPr>
              <a:t>配送</a:t>
            </a:r>
            <a:endParaRPr lang="zh-TW" altLang="en-US" b="1" dirty="0">
              <a:solidFill>
                <a:schemeClr val="tx1"/>
              </a:solidFill>
            </a:endParaRPr>
          </a:p>
        </p:txBody>
      </p:sp>
      <p:sp>
        <p:nvSpPr>
          <p:cNvPr id="26" name="矩形 25"/>
          <p:cNvSpPr/>
          <p:nvPr/>
        </p:nvSpPr>
        <p:spPr>
          <a:xfrm>
            <a:off x="2699792" y="2348880"/>
            <a:ext cx="216024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err="1" smtClean="0">
                <a:solidFill>
                  <a:schemeClr val="tx1"/>
                </a:solidFill>
              </a:rPr>
              <a:t>PChome</a:t>
            </a:r>
            <a:endParaRPr lang="zh-TW" altLang="en-US" b="1" dirty="0">
              <a:solidFill>
                <a:schemeClr val="tx1"/>
              </a:solidFill>
            </a:endParaRPr>
          </a:p>
        </p:txBody>
      </p:sp>
      <p:sp>
        <p:nvSpPr>
          <p:cNvPr id="27" name="矩形 26"/>
          <p:cNvSpPr/>
          <p:nvPr/>
        </p:nvSpPr>
        <p:spPr>
          <a:xfrm>
            <a:off x="3563888" y="3861048"/>
            <a:ext cx="2664296" cy="28803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秋雨物流</a:t>
            </a:r>
            <a:endParaRPr lang="zh-TW" altLang="en-US" b="1" dirty="0">
              <a:solidFill>
                <a:schemeClr val="tx1"/>
              </a:solidFill>
            </a:endParaRPr>
          </a:p>
        </p:txBody>
      </p:sp>
      <p:sp>
        <p:nvSpPr>
          <p:cNvPr id="28" name="矩形 27"/>
          <p:cNvSpPr/>
          <p:nvPr/>
        </p:nvSpPr>
        <p:spPr>
          <a:xfrm>
            <a:off x="5004048" y="2348880"/>
            <a:ext cx="1224136"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統一速達</a:t>
            </a:r>
            <a:endParaRPr lang="zh-TW" altLang="en-US" b="1" dirty="0">
              <a:solidFill>
                <a:schemeClr val="tx1"/>
              </a:solidFill>
            </a:endParaRPr>
          </a:p>
        </p:txBody>
      </p:sp>
      <p:sp>
        <p:nvSpPr>
          <p:cNvPr id="29" name="矩形 28"/>
          <p:cNvSpPr/>
          <p:nvPr/>
        </p:nvSpPr>
        <p:spPr>
          <a:xfrm>
            <a:off x="2627784" y="3861048"/>
            <a:ext cx="842392" cy="28803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興奇</a:t>
            </a:r>
            <a:endParaRPr lang="zh-TW" altLang="en-US" b="1" dirty="0">
              <a:solidFill>
                <a:schemeClr val="tx1"/>
              </a:solidFill>
            </a:endParaRPr>
          </a:p>
        </p:txBody>
      </p:sp>
      <p:sp>
        <p:nvSpPr>
          <p:cNvPr id="30" name="矩形 29"/>
          <p:cNvSpPr/>
          <p:nvPr/>
        </p:nvSpPr>
        <p:spPr>
          <a:xfrm>
            <a:off x="2555776" y="5445224"/>
            <a:ext cx="914400" cy="28803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博客來</a:t>
            </a:r>
            <a:endParaRPr lang="zh-TW" altLang="en-US" b="1" dirty="0">
              <a:solidFill>
                <a:schemeClr val="tx1"/>
              </a:solidFill>
            </a:endParaRPr>
          </a:p>
        </p:txBody>
      </p:sp>
      <p:sp>
        <p:nvSpPr>
          <p:cNvPr id="31" name="矩形 30"/>
          <p:cNvSpPr/>
          <p:nvPr/>
        </p:nvSpPr>
        <p:spPr>
          <a:xfrm>
            <a:off x="3707904" y="5445224"/>
            <a:ext cx="1080120" cy="28803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大智通</a:t>
            </a:r>
            <a:endParaRPr lang="zh-TW" altLang="en-US" b="1" dirty="0">
              <a:solidFill>
                <a:schemeClr val="tx1"/>
              </a:solidFill>
            </a:endParaRPr>
          </a:p>
        </p:txBody>
      </p:sp>
      <p:sp>
        <p:nvSpPr>
          <p:cNvPr id="32" name="矩形 31"/>
          <p:cNvSpPr/>
          <p:nvPr/>
        </p:nvSpPr>
        <p:spPr>
          <a:xfrm>
            <a:off x="5004048" y="5445224"/>
            <a:ext cx="1224136" cy="28803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  </a:t>
            </a:r>
            <a:r>
              <a:rPr lang="en-US" altLang="zh-TW" b="1" dirty="0" smtClean="0">
                <a:solidFill>
                  <a:schemeClr val="tx1"/>
                </a:solidFill>
              </a:rPr>
              <a:t>7-11</a:t>
            </a:r>
            <a:r>
              <a:rPr lang="zh-TW" altLang="en-US" b="1" dirty="0" smtClean="0">
                <a:solidFill>
                  <a:schemeClr val="tx1"/>
                </a:solidFill>
              </a:rPr>
              <a:t>物流</a:t>
            </a:r>
            <a:endParaRPr lang="zh-TW" altLang="en-US" b="1" dirty="0">
              <a:solidFill>
                <a:schemeClr val="tx1"/>
              </a:solidFill>
            </a:endParaRPr>
          </a:p>
        </p:txBody>
      </p:sp>
      <p:sp>
        <p:nvSpPr>
          <p:cNvPr id="34" name="投影片編號版面配置區 3"/>
          <p:cNvSpPr>
            <a:spLocks noGrp="1"/>
          </p:cNvSpPr>
          <p:nvPr>
            <p:ph type="sldNum" sz="quarter" idx="12"/>
          </p:nvPr>
        </p:nvSpPr>
        <p:spPr>
          <a:xfrm>
            <a:off x="8385048" y="6611112"/>
            <a:ext cx="758952" cy="246888"/>
          </a:xfrm>
        </p:spPr>
        <p:txBody>
          <a:bodyPr/>
          <a:lstStyle/>
          <a:p>
            <a:pPr>
              <a:defRPr/>
            </a:pPr>
            <a:r>
              <a:rPr lang="en-US" altLang="ja-JP" dirty="0" smtClean="0">
                <a:solidFill>
                  <a:schemeClr val="tx1"/>
                </a:solidFill>
              </a:rPr>
              <a:t>Page 6</a:t>
            </a:r>
            <a:endParaRPr lang="en-US" altLang="ja-JP" dirty="0">
              <a:solidFill>
                <a:schemeClr val="tx1"/>
              </a:solidFill>
            </a:endParaRPr>
          </a:p>
        </p:txBody>
      </p:sp>
      <p:pic>
        <p:nvPicPr>
          <p:cNvPr id="35" name="圖片 3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70291" y="-10237"/>
            <a:ext cx="1073709" cy="1062973"/>
          </a:xfrm>
          <a:prstGeom prst="rect">
            <a:avLst/>
          </a:prstGeom>
        </p:spPr>
      </p:pic>
    </p:spTree>
    <p:extLst>
      <p:ext uri="{BB962C8B-B14F-4D97-AF65-F5344CB8AC3E}">
        <p14:creationId xmlns:p14="http://schemas.microsoft.com/office/powerpoint/2010/main" xmlns="" val="3711485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22276</TotalTime>
  <Words>2016</Words>
  <Application>Microsoft Office PowerPoint</Application>
  <PresentationFormat>如螢幕大小 (4:3)</PresentationFormat>
  <Paragraphs>343</Paragraphs>
  <Slides>24</Slides>
  <Notes>5</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旅程</vt:lpstr>
      <vt:lpstr>管理資訊系統</vt:lpstr>
      <vt:lpstr>我們是第三組</vt:lpstr>
      <vt:lpstr>大   綱</vt:lpstr>
      <vt:lpstr>(壹)  History</vt:lpstr>
      <vt:lpstr>(貳) 經營再造認知期/再造的動力(1/3)</vt:lpstr>
      <vt:lpstr> (貳)經營再造認知期/共享願景(2/3)</vt:lpstr>
      <vt:lpstr>(貳)經營再造認知期/問題共識,追求卓越(3/3)</vt:lpstr>
      <vt:lpstr>(參)經營再造準備期(1/6)</vt:lpstr>
      <vt:lpstr>(參) 經營再造準備期(2/6)</vt:lpstr>
      <vt:lpstr>(參) 經營再造準備期(3/6)</vt:lpstr>
      <vt:lpstr> (參) 經營再造準備期(4/6)</vt:lpstr>
      <vt:lpstr>(參) 經營再造準備期(5/6)</vt:lpstr>
      <vt:lpstr>投影片 13</vt:lpstr>
      <vt:lpstr> (肆)經營再造執行期/典範轉移(1/4)</vt:lpstr>
      <vt:lpstr> (肆)經營再造執行期/經營觀念再造(2/4)</vt:lpstr>
      <vt:lpstr> (肆)經營再造執行期/流程再造(3/4)</vt:lpstr>
      <vt:lpstr>(肆)經營再造執行期/流程再造(4/4)</vt:lpstr>
      <vt:lpstr>投影片 18</vt:lpstr>
      <vt:lpstr>投影片 19</vt:lpstr>
      <vt:lpstr>投影片 20</vt:lpstr>
      <vt:lpstr>投影片 21</vt:lpstr>
      <vt:lpstr>投影片 22</vt:lpstr>
      <vt:lpstr>投影片 23</vt:lpstr>
      <vt:lpstr>投影片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管理資訊系統</dc:title>
  <dc:creator>KEVIN</dc:creator>
  <cp:lastModifiedBy>T2-405-3</cp:lastModifiedBy>
  <cp:revision>249</cp:revision>
  <dcterms:created xsi:type="dcterms:W3CDTF">2013-10-15T02:24:05Z</dcterms:created>
  <dcterms:modified xsi:type="dcterms:W3CDTF">2014-01-04T05:20:51Z</dcterms:modified>
</cp:coreProperties>
</file>